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6" r:id="rId3"/>
    <p:sldId id="256" r:id="rId4"/>
    <p:sldId id="258" r:id="rId5"/>
    <p:sldId id="259" r:id="rId6"/>
    <p:sldId id="260" r:id="rId7"/>
    <p:sldId id="261" r:id="rId8"/>
    <p:sldId id="262" r:id="rId9"/>
    <p:sldId id="263" r:id="rId10"/>
    <p:sldId id="264" r:id="rId11"/>
    <p:sldId id="277" r:id="rId12"/>
    <p:sldId id="278" r:id="rId13"/>
    <p:sldId id="279" r:id="rId14"/>
    <p:sldId id="282" r:id="rId15"/>
    <p:sldId id="280" r:id="rId16"/>
    <p:sldId id="281" r:id="rId17"/>
    <p:sldId id="266" r:id="rId18"/>
    <p:sldId id="267" r:id="rId19"/>
    <p:sldId id="283" r:id="rId20"/>
    <p:sldId id="284" r:id="rId21"/>
    <p:sldId id="268" r:id="rId22"/>
    <p:sldId id="287" r:id="rId23"/>
    <p:sldId id="285" r:id="rId24"/>
    <p:sldId id="286" r:id="rId25"/>
    <p:sldId id="292" r:id="rId26"/>
    <p:sldId id="272" r:id="rId27"/>
    <p:sldId id="273" r:id="rId28"/>
    <p:sldId id="274" r:id="rId29"/>
    <p:sldId id="275" r:id="rId30"/>
    <p:sldId id="289" r:id="rId31"/>
    <p:sldId id="290" r:id="rId32"/>
    <p:sldId id="291"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27.07.2019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27.07.2019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27.07.2019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27.07.2019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27.07.2019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27.07.2019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27.07.2019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27.07.2019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27.07.2019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27.07.2019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27.07.2019</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07975" y="1844824"/>
            <a:ext cx="8728521" cy="2308324"/>
          </a:xfrm>
          <a:prstGeom prst="rect">
            <a:avLst/>
          </a:prstGeom>
          <a:noFill/>
        </p:spPr>
        <p:txBody>
          <a:bodyPr wrap="square" lIns="91440" tIns="45720" rIns="91440" bIns="45720">
            <a:spAutoFit/>
          </a:bodyPr>
          <a:lstStyle/>
          <a:p>
            <a:pPr algn="ctr"/>
            <a:r>
              <a:rPr lang="ru-RU" sz="7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Математическое развитие</a:t>
            </a:r>
          </a:p>
        </p:txBody>
      </p:sp>
      <p:sp>
        <p:nvSpPr>
          <p:cNvPr id="2" name="AutoShape 2" descr="https://ds02.infourok.ru/uploads/ex/0470/000582af-e591ce1a/hello_html_77ae321b.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TextBox 3"/>
          <p:cNvSpPr txBox="1"/>
          <p:nvPr/>
        </p:nvSpPr>
        <p:spPr>
          <a:xfrm>
            <a:off x="3736131" y="4365104"/>
            <a:ext cx="1872208" cy="369332"/>
          </a:xfrm>
          <a:prstGeom prst="rect">
            <a:avLst/>
          </a:prstGeom>
          <a:noFill/>
        </p:spPr>
        <p:txBody>
          <a:bodyPr wrap="square" rtlCol="0">
            <a:spAutoFit/>
          </a:bodyPr>
          <a:lstStyle/>
          <a:p>
            <a:r>
              <a:rPr lang="ru-RU" dirty="0"/>
              <a:t>в</a:t>
            </a:r>
            <a:r>
              <a:rPr lang="ru-RU" dirty="0" smtClean="0"/>
              <a:t> детском саду </a:t>
            </a:r>
            <a:endParaRPr lang="ru-RU" dirty="0"/>
          </a:p>
        </p:txBody>
      </p:sp>
    </p:spTree>
    <p:extLst>
      <p:ext uri="{BB962C8B-B14F-4D97-AF65-F5344CB8AC3E}">
        <p14:creationId xmlns:p14="http://schemas.microsoft.com/office/powerpoint/2010/main" val="2238038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8348" y="1628800"/>
            <a:ext cx="7776864" cy="2308324"/>
          </a:xfrm>
          <a:prstGeom prst="rect">
            <a:avLst/>
          </a:prstGeom>
          <a:noFill/>
        </p:spPr>
        <p:txBody>
          <a:bodyPr wrap="square" rtlCol="0">
            <a:spAutoFit/>
          </a:bodyPr>
          <a:lstStyle/>
          <a:p>
            <a:pPr algn="ctr"/>
            <a:r>
              <a:rPr lang="ru-RU" sz="4200" spc="-100" dirty="0">
                <a:ln w="3200">
                  <a:solidFill>
                    <a:srgbClr val="444D26">
                      <a:shade val="75000"/>
                      <a:alpha val="25000"/>
                    </a:srgbClr>
                  </a:solidFill>
                  <a:prstDash val="solid"/>
                  <a:round/>
                </a:ln>
                <a:solidFill>
                  <a:srgbClr val="C00000"/>
                </a:solidFill>
                <a:effectLst>
                  <a:innerShdw blurRad="50800" dist="25400" dir="13500000">
                    <a:prstClr val="black">
                      <a:alpha val="70000"/>
                    </a:prstClr>
                  </a:innerShdw>
                </a:effectLst>
                <a:latin typeface="Constantia"/>
                <a:ea typeface="+mj-ea"/>
                <a:cs typeface="+mj-cs"/>
              </a:rPr>
              <a:t>Игры и упражнения </a:t>
            </a:r>
            <a:endParaRPr lang="ru-RU" sz="4200" spc="-100" dirty="0" smtClean="0">
              <a:ln w="3200">
                <a:solidFill>
                  <a:srgbClr val="444D26">
                    <a:shade val="75000"/>
                    <a:alpha val="25000"/>
                  </a:srgbClr>
                </a:solidFill>
                <a:prstDash val="solid"/>
                <a:round/>
              </a:ln>
              <a:solidFill>
                <a:srgbClr val="C00000"/>
              </a:solidFill>
              <a:effectLst>
                <a:innerShdw blurRad="50800" dist="25400" dir="13500000">
                  <a:prstClr val="black">
                    <a:alpha val="70000"/>
                  </a:prstClr>
                </a:innerShdw>
              </a:effectLst>
              <a:latin typeface="Constantia"/>
              <a:ea typeface="+mj-ea"/>
              <a:cs typeface="+mj-cs"/>
            </a:endParaRPr>
          </a:p>
          <a:p>
            <a:pPr algn="ctr"/>
            <a:r>
              <a:rPr lang="ru-RU" sz="4200" spc="-100" dirty="0" smtClean="0">
                <a:ln w="3200">
                  <a:solidFill>
                    <a:srgbClr val="444D26">
                      <a:shade val="75000"/>
                      <a:alpha val="25000"/>
                    </a:srgbClr>
                  </a:solidFill>
                  <a:prstDash val="solid"/>
                  <a:round/>
                </a:ln>
                <a:solidFill>
                  <a:srgbClr val="C00000"/>
                </a:solidFill>
                <a:effectLst>
                  <a:innerShdw blurRad="50800" dist="25400" dir="13500000">
                    <a:prstClr val="black">
                      <a:alpha val="70000"/>
                    </a:prstClr>
                  </a:innerShdw>
                </a:effectLst>
                <a:latin typeface="Constantia"/>
                <a:ea typeface="+mj-ea"/>
                <a:cs typeface="+mj-cs"/>
              </a:rPr>
              <a:t>на </a:t>
            </a:r>
            <a:r>
              <a:rPr lang="ru-RU" sz="4200" spc="-100" dirty="0">
                <a:ln w="3200">
                  <a:solidFill>
                    <a:srgbClr val="444D26">
                      <a:shade val="75000"/>
                      <a:alpha val="25000"/>
                    </a:srgbClr>
                  </a:solidFill>
                  <a:prstDash val="solid"/>
                  <a:round/>
                </a:ln>
                <a:solidFill>
                  <a:srgbClr val="C00000"/>
                </a:solidFill>
                <a:effectLst>
                  <a:innerShdw blurRad="50800" dist="25400" dir="13500000">
                    <a:prstClr val="black">
                      <a:alpha val="70000"/>
                    </a:prstClr>
                  </a:innerShdw>
                </a:effectLst>
                <a:latin typeface="Constantia"/>
                <a:ea typeface="+mj-ea"/>
                <a:cs typeface="+mj-cs"/>
              </a:rPr>
              <a:t>развитие </a:t>
            </a:r>
            <a:r>
              <a:rPr lang="ru-RU" sz="4200" spc="-100" dirty="0" err="1">
                <a:ln w="3200">
                  <a:solidFill>
                    <a:srgbClr val="444D26">
                      <a:shade val="75000"/>
                      <a:alpha val="25000"/>
                    </a:srgbClr>
                  </a:solidFill>
                  <a:prstDash val="solid"/>
                  <a:round/>
                </a:ln>
                <a:solidFill>
                  <a:srgbClr val="C00000"/>
                </a:solidFill>
                <a:effectLst>
                  <a:innerShdw blurRad="50800" dist="25400" dir="13500000">
                    <a:prstClr val="black">
                      <a:alpha val="70000"/>
                    </a:prstClr>
                  </a:innerShdw>
                </a:effectLst>
                <a:latin typeface="Constantia"/>
                <a:ea typeface="+mj-ea"/>
                <a:cs typeface="+mj-cs"/>
              </a:rPr>
              <a:t>сенсорики</a:t>
            </a:r>
            <a:r>
              <a:rPr lang="ru-RU" sz="4200" spc="-100" dirty="0">
                <a:ln w="3200">
                  <a:solidFill>
                    <a:srgbClr val="444D26">
                      <a:shade val="75000"/>
                      <a:alpha val="25000"/>
                    </a:srgbClr>
                  </a:solidFill>
                  <a:prstDash val="solid"/>
                  <a:round/>
                </a:ln>
                <a:solidFill>
                  <a:srgbClr val="C00000"/>
                </a:solidFill>
                <a:effectLst>
                  <a:innerShdw blurRad="50800" dist="25400" dir="13500000">
                    <a:prstClr val="black">
                      <a:alpha val="70000"/>
                    </a:prstClr>
                  </a:innerShdw>
                </a:effectLst>
                <a:latin typeface="Constantia"/>
                <a:ea typeface="+mj-ea"/>
                <a:cs typeface="+mj-cs"/>
              </a:rPr>
              <a:t> дошкольников. </a:t>
            </a:r>
            <a:r>
              <a:rPr lang="ru-RU" sz="4200" spc="-100" dirty="0">
                <a:ln w="3200">
                  <a:solidFill>
                    <a:srgbClr val="444D26">
                      <a:shade val="75000"/>
                      <a:alpha val="25000"/>
                    </a:srgbClr>
                  </a:solidFill>
                  <a:prstDash val="solid"/>
                  <a:round/>
                </a:ln>
                <a:solidFill>
                  <a:srgbClr val="F9F9F9"/>
                </a:solidFill>
                <a:effectLst>
                  <a:innerShdw blurRad="50800" dist="25400" dir="13500000">
                    <a:prstClr val="black">
                      <a:alpha val="70000"/>
                    </a:prstClr>
                  </a:innerShdw>
                </a:effectLst>
                <a:latin typeface="Constantia"/>
                <a:ea typeface="+mj-ea"/>
                <a:cs typeface="+mj-cs"/>
              </a:rPr>
              <a:t/>
            </a:r>
            <a:br>
              <a:rPr lang="ru-RU" sz="4200" spc="-100" dirty="0">
                <a:ln w="3200">
                  <a:solidFill>
                    <a:srgbClr val="444D26">
                      <a:shade val="75000"/>
                      <a:alpha val="25000"/>
                    </a:srgbClr>
                  </a:solidFill>
                  <a:prstDash val="solid"/>
                  <a:round/>
                </a:ln>
                <a:solidFill>
                  <a:srgbClr val="F9F9F9"/>
                </a:solidFill>
                <a:effectLst>
                  <a:innerShdw blurRad="50800" dist="25400" dir="13500000">
                    <a:prstClr val="black">
                      <a:alpha val="70000"/>
                    </a:prstClr>
                  </a:innerShdw>
                </a:effectLst>
                <a:latin typeface="Constantia"/>
                <a:ea typeface="+mj-ea"/>
                <a:cs typeface="+mj-cs"/>
              </a:rPr>
            </a:br>
            <a:endParaRPr lang="ru-RU" dirty="0"/>
          </a:p>
        </p:txBody>
      </p:sp>
    </p:spTree>
    <p:extLst>
      <p:ext uri="{BB962C8B-B14F-4D97-AF65-F5344CB8AC3E}">
        <p14:creationId xmlns:p14="http://schemas.microsoft.com/office/powerpoint/2010/main" val="7560247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548680"/>
            <a:ext cx="8136904" cy="5539978"/>
          </a:xfrm>
          <a:prstGeom prst="rect">
            <a:avLst/>
          </a:prstGeom>
          <a:noFill/>
        </p:spPr>
        <p:txBody>
          <a:bodyPr wrap="square" rtlCol="0">
            <a:spAutoFit/>
          </a:bodyPr>
          <a:lstStyle/>
          <a:p>
            <a:pPr algn="just"/>
            <a:r>
              <a:rPr lang="ru-RU" sz="1600" dirty="0" smtClean="0">
                <a:latin typeface="Times New Roman" panose="02020603050405020304" pitchFamily="18" charset="0"/>
                <a:cs typeface="Times New Roman" panose="02020603050405020304" pitchFamily="18" charset="0"/>
              </a:rPr>
              <a:t>     Сенсорное </a:t>
            </a:r>
            <a:r>
              <a:rPr lang="ru-RU" sz="1600" dirty="0">
                <a:latin typeface="Times New Roman" panose="02020603050405020304" pitchFamily="18" charset="0"/>
                <a:cs typeface="Times New Roman" panose="02020603050405020304" pitchFamily="18" charset="0"/>
              </a:rPr>
              <a:t>воспитание детей, согласно определению в учебниках и пособиях, означает развитие восприятия различных явлений окружающего мира и ощущений, при этом возникающих, понимания их значения и свойств, формирование представлений о тех или иных </a:t>
            </a:r>
            <a:r>
              <a:rPr lang="ru-RU" sz="1600" dirty="0" smtClean="0">
                <a:latin typeface="Times New Roman" panose="02020603050405020304" pitchFamily="18" charset="0"/>
                <a:cs typeface="Times New Roman" panose="02020603050405020304" pitchFamily="18" charset="0"/>
              </a:rPr>
              <a:t>предметах и </a:t>
            </a:r>
            <a:r>
              <a:rPr lang="ru-RU" sz="1600" dirty="0">
                <a:latin typeface="Times New Roman" panose="02020603050405020304" pitchFamily="18" charset="0"/>
                <a:cs typeface="Times New Roman" panose="02020603050405020304" pitchFamily="18" charset="0"/>
              </a:rPr>
              <a:t>их дифференцирование. Совершенствование сенсорных способностей напрямую связано с умственным и интеллектуальным уровнем ребенка. Поэтому сенсорное воспитание использует также как одну из методик для лечения проблемных детей с замедленным развитием любого </a:t>
            </a:r>
            <a:r>
              <a:rPr lang="ru-RU" sz="1600">
                <a:latin typeface="Times New Roman" panose="02020603050405020304" pitchFamily="18" charset="0"/>
                <a:cs typeface="Times New Roman" panose="02020603050405020304" pitchFamily="18" charset="0"/>
              </a:rPr>
              <a:t>возраста</a:t>
            </a:r>
            <a:r>
              <a:rPr lang="ru-RU" sz="160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pPr algn="just"/>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Сенсорная </a:t>
            </a:r>
            <a:r>
              <a:rPr lang="ru-RU" sz="1600" dirty="0">
                <a:latin typeface="Times New Roman" panose="02020603050405020304" pitchFamily="18" charset="0"/>
                <a:cs typeface="Times New Roman" panose="02020603050405020304" pitchFamily="18" charset="0"/>
              </a:rPr>
              <a:t>система каждого здорового, полноценно развитого человека состоит из пяти аспектов восприятия: осязания, обоняния, зрения, слуха и вкуса. Если говорить о сенсорном восприятии, то существуют общепринятые эталоны, которые должны быть усвоены с раннего возраста: геометрические формы, размеры, основные цвета спектра и т.д. именно на это и направлены упражнения по </a:t>
            </a:r>
            <a:r>
              <a:rPr lang="ru-RU" sz="1600" dirty="0" err="1">
                <a:latin typeface="Times New Roman" panose="02020603050405020304" pitchFamily="18" charset="0"/>
                <a:cs typeface="Times New Roman" panose="02020603050405020304" pitchFamily="18" charset="0"/>
              </a:rPr>
              <a:t>сенсорике</a:t>
            </a:r>
            <a:r>
              <a:rPr lang="ru-RU" sz="1600" dirty="0">
                <a:latin typeface="Times New Roman" panose="02020603050405020304" pitchFamily="18" charset="0"/>
                <a:cs typeface="Times New Roman" panose="02020603050405020304" pitchFamily="18" charset="0"/>
              </a:rPr>
              <a:t> для детей</a:t>
            </a:r>
            <a:r>
              <a:rPr lang="ru-RU" sz="1600" dirty="0" smtClean="0">
                <a:latin typeface="Times New Roman" panose="02020603050405020304" pitchFamily="18" charset="0"/>
                <a:cs typeface="Times New Roman" panose="02020603050405020304" pitchFamily="18" charset="0"/>
              </a:rPr>
              <a:t>.</a:t>
            </a:r>
          </a:p>
          <a:p>
            <a:pPr algn="just"/>
            <a:r>
              <a:rPr lang="ru-RU" sz="1600" dirty="0" smtClean="0">
                <a:latin typeface="Times New Roman" panose="02020603050405020304" pitchFamily="18" charset="0"/>
                <a:cs typeface="Times New Roman" panose="02020603050405020304" pitchFamily="18" charset="0"/>
              </a:rPr>
              <a:t>        Благодаря </a:t>
            </a:r>
            <a:r>
              <a:rPr lang="ru-RU" sz="1600" dirty="0">
                <a:latin typeface="Times New Roman" panose="02020603050405020304" pitchFamily="18" charset="0"/>
                <a:cs typeface="Times New Roman" panose="02020603050405020304" pitchFamily="18" charset="0"/>
              </a:rPr>
              <a:t>сенсорной методике воспитания ребенок изучает такие понятия как</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pPr algn="just"/>
            <a:r>
              <a:rPr lang="ru-RU" sz="1600" dirty="0">
                <a:latin typeface="Times New Roman" panose="02020603050405020304" pitchFamily="18" charset="0"/>
                <a:cs typeface="Times New Roman" panose="02020603050405020304" pitchFamily="18" charset="0"/>
              </a:rPr>
              <a:t>форма и размер;</a:t>
            </a:r>
          </a:p>
          <a:p>
            <a:pPr algn="just"/>
            <a:r>
              <a:rPr lang="ru-RU" sz="1600" dirty="0">
                <a:latin typeface="Times New Roman" panose="02020603050405020304" pitchFamily="18" charset="0"/>
                <a:cs typeface="Times New Roman" panose="02020603050405020304" pitchFamily="18" charset="0"/>
              </a:rPr>
              <a:t>цвет и качество;</a:t>
            </a:r>
          </a:p>
          <a:p>
            <a:pPr algn="just"/>
            <a:r>
              <a:rPr lang="ru-RU" sz="1600" dirty="0">
                <a:latin typeface="Times New Roman" panose="02020603050405020304" pitchFamily="18" charset="0"/>
                <a:cs typeface="Times New Roman" panose="02020603050405020304" pitchFamily="18" charset="0"/>
              </a:rPr>
              <a:t>вкус и запах;</a:t>
            </a:r>
          </a:p>
          <a:p>
            <a:pPr algn="just"/>
            <a:r>
              <a:rPr lang="ru-RU" sz="1600" dirty="0">
                <a:latin typeface="Times New Roman" panose="02020603050405020304" pitchFamily="18" charset="0"/>
                <a:cs typeface="Times New Roman" panose="02020603050405020304" pitchFamily="18" charset="0"/>
              </a:rPr>
              <a:t>звук, музыка.</a:t>
            </a:r>
          </a:p>
          <a:p>
            <a:pPr algn="just"/>
            <a:r>
              <a:rPr lang="ru-RU" sz="1600" dirty="0" smtClean="0">
                <a:latin typeface="Times New Roman" panose="02020603050405020304" pitchFamily="18" charset="0"/>
                <a:cs typeface="Times New Roman" panose="02020603050405020304" pitchFamily="18" charset="0"/>
              </a:rPr>
              <a:t>        Все </a:t>
            </a:r>
            <a:r>
              <a:rPr lang="ru-RU" sz="1600" dirty="0">
                <a:latin typeface="Times New Roman" panose="02020603050405020304" pitchFamily="18" charset="0"/>
                <a:cs typeface="Times New Roman" panose="02020603050405020304" pitchFamily="18" charset="0"/>
              </a:rPr>
              <a:t>это способствует гибкости восприятия внешних факторов, скорости анализа, внимательности, логике. Важность этих качеств трудно переоценить – уже с детского возраста можно помочь ребенку сформировать черты характера и развить способности, необходимые для успешной самореализации в обществе и благополучной карьеры.</a:t>
            </a:r>
            <a:endParaRPr lang="ru-RU" sz="1600"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80788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48680"/>
            <a:ext cx="8280920" cy="5909310"/>
          </a:xfrm>
          <a:prstGeom prst="rect">
            <a:avLst/>
          </a:prstGeom>
          <a:noFill/>
        </p:spPr>
        <p:txBody>
          <a:bodyPr wrap="square" rtlCol="0">
            <a:spAutoFit/>
          </a:bodyPr>
          <a:lstStyle/>
          <a:p>
            <a:pPr indent="360680" algn="ctr"/>
            <a:r>
              <a:rPr lang="ru-RU" b="1" dirty="0" smtClean="0">
                <a:solidFill>
                  <a:srgbClr val="000000"/>
                </a:solidFill>
                <a:latin typeface="Times New Roman"/>
              </a:rPr>
              <a:t>Игры, направленные </a:t>
            </a:r>
            <a:r>
              <a:rPr lang="ru-RU" b="1" dirty="0">
                <a:solidFill>
                  <a:srgbClr val="000000"/>
                </a:solidFill>
                <a:latin typeface="Times New Roman"/>
              </a:rPr>
              <a:t>на развитие восприятия цвета</a:t>
            </a:r>
            <a:endParaRPr lang="ru-RU" sz="1400" dirty="0">
              <a:solidFill>
                <a:srgbClr val="000000"/>
              </a:solidFill>
              <a:latin typeface="Calibri"/>
            </a:endParaRPr>
          </a:p>
          <a:p>
            <a:pPr indent="360680" algn="ctr"/>
            <a:r>
              <a:rPr lang="ru-RU" b="1" dirty="0" smtClean="0">
                <a:solidFill>
                  <a:srgbClr val="0070C0"/>
                </a:solidFill>
                <a:latin typeface="Times New Roman"/>
              </a:rPr>
              <a:t>1. «Разноцветное </a:t>
            </a:r>
            <a:r>
              <a:rPr lang="ru-RU" b="1" dirty="0">
                <a:solidFill>
                  <a:srgbClr val="0070C0"/>
                </a:solidFill>
                <a:latin typeface="Times New Roman"/>
              </a:rPr>
              <a:t>домино»</a:t>
            </a:r>
            <a:endParaRPr lang="ru-RU" sz="1400" b="1" dirty="0">
              <a:solidFill>
                <a:srgbClr val="0070C0"/>
              </a:solidFill>
              <a:latin typeface="Calibri"/>
            </a:endParaRPr>
          </a:p>
          <a:p>
            <a:pPr indent="360680" algn="just"/>
            <a:r>
              <a:rPr lang="ru-RU" dirty="0">
                <a:solidFill>
                  <a:srgbClr val="000000"/>
                </a:solidFill>
                <a:latin typeface="Times New Roman"/>
              </a:rPr>
              <a:t>    Цель: научить детей правилам игры в детское домино, показать важность подбора нужного цвета, продолжить обучение правильному названию цветов.</a:t>
            </a:r>
            <a:endParaRPr lang="ru-RU" sz="1400" dirty="0">
              <a:solidFill>
                <a:srgbClr val="000000"/>
              </a:solidFill>
              <a:latin typeface="Calibri"/>
            </a:endParaRPr>
          </a:p>
          <a:p>
            <a:pPr indent="360680" algn="just"/>
            <a:r>
              <a:rPr lang="ru-RU" dirty="0">
                <a:solidFill>
                  <a:srgbClr val="000000"/>
                </a:solidFill>
                <a:latin typeface="Times New Roman"/>
              </a:rPr>
              <a:t>    Оборудование: детское домино из 28 штук, в котором вместо картинок квадраты окрашены в разные цвета (которых должно быть 7 видов). Распределение должно соответствовать настоящему времени.</a:t>
            </a:r>
            <a:endParaRPr lang="ru-RU" sz="1400" dirty="0">
              <a:solidFill>
                <a:srgbClr val="000000"/>
              </a:solidFill>
              <a:latin typeface="Calibri"/>
            </a:endParaRPr>
          </a:p>
          <a:p>
            <a:pPr indent="360680" algn="just"/>
            <a:r>
              <a:rPr lang="ru-RU" dirty="0">
                <a:solidFill>
                  <a:srgbClr val="000000"/>
                </a:solidFill>
                <a:latin typeface="Times New Roman"/>
              </a:rPr>
              <a:t>    Ход: воспитатель набирает команду игроков, в которой должно быть не более 4 человек, и раздает домино. Каждому участнику достается по 7 штук. После этого один из игроков, которому досталась карточка «красный-красный» выкладывает ее на стол.</a:t>
            </a:r>
            <a:endParaRPr lang="ru-RU" sz="1400" dirty="0">
              <a:solidFill>
                <a:srgbClr val="000000"/>
              </a:solidFill>
              <a:latin typeface="Calibri"/>
            </a:endParaRPr>
          </a:p>
          <a:p>
            <a:pPr indent="360680" algn="just"/>
            <a:r>
              <a:rPr lang="ru-RU" dirty="0">
                <a:solidFill>
                  <a:srgbClr val="000000"/>
                </a:solidFill>
                <a:latin typeface="Times New Roman"/>
              </a:rPr>
              <a:t>   Следующий участник кладет домино, в котором один из квадратов окрашен в красный цвет. Далее необходимо выложить карточку, чтобы цвета совпадали. Если у ребенка нет необходимого цвета, то он пропускает ход.</a:t>
            </a:r>
            <a:endParaRPr lang="ru-RU" sz="1400" dirty="0">
              <a:solidFill>
                <a:srgbClr val="000000"/>
              </a:solidFill>
              <a:latin typeface="Calibri"/>
            </a:endParaRPr>
          </a:p>
          <a:p>
            <a:pPr indent="360680" algn="just"/>
            <a:r>
              <a:rPr lang="ru-RU" dirty="0">
                <a:solidFill>
                  <a:srgbClr val="000000"/>
                </a:solidFill>
                <a:latin typeface="Times New Roman"/>
              </a:rPr>
              <a:t>   Выигрывает человек, у которого раньше остальных закончатся карточки домино.</a:t>
            </a:r>
            <a:endParaRPr lang="ru-RU" sz="1400" dirty="0">
              <a:solidFill>
                <a:srgbClr val="000000"/>
              </a:solidFill>
              <a:latin typeface="Calibri"/>
            </a:endParaRPr>
          </a:p>
          <a:p>
            <a:pPr indent="360680" algn="just"/>
            <a:r>
              <a:rPr lang="ru-RU" dirty="0">
                <a:solidFill>
                  <a:srgbClr val="000000"/>
                </a:solidFill>
                <a:latin typeface="Times New Roman"/>
              </a:rPr>
              <a:t>   Если в игре участвуют только 2 или 3 человека, то на столе должны остаться 14 или 7 карточек, перевернутых цветами вниз. Они будут служить запасными для тех ребят, у которых во время игры не оказалось нужного цвета.</a:t>
            </a:r>
            <a:endParaRPr lang="ru-RU" sz="1400" dirty="0">
              <a:solidFill>
                <a:srgbClr val="000000"/>
              </a:solidFill>
              <a:latin typeface="Calibri"/>
            </a:endParaRPr>
          </a:p>
          <a:p>
            <a:pPr indent="360680" algn="just"/>
            <a:r>
              <a:rPr lang="ru-RU" dirty="0">
                <a:solidFill>
                  <a:srgbClr val="000000"/>
                </a:solidFill>
                <a:latin typeface="Times New Roman"/>
              </a:rPr>
              <a:t>   Для лучшего закрепления названия цветов желательно просить детей называть их, когда они выкладывают необходимую карточку на стол.</a:t>
            </a:r>
            <a:endParaRPr lang="ru-RU" sz="1400" b="0" i="0" dirty="0">
              <a:solidFill>
                <a:srgbClr val="000000"/>
              </a:solidFill>
              <a:effectLst/>
              <a:latin typeface="Calibri"/>
            </a:endParaRPr>
          </a:p>
        </p:txBody>
      </p:sp>
    </p:spTree>
    <p:extLst>
      <p:ext uri="{BB962C8B-B14F-4D97-AF65-F5344CB8AC3E}">
        <p14:creationId xmlns:p14="http://schemas.microsoft.com/office/powerpoint/2010/main" val="3082811153"/>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8640"/>
            <a:ext cx="8496944" cy="6494085"/>
          </a:xfrm>
          <a:prstGeom prst="rect">
            <a:avLst/>
          </a:prstGeom>
          <a:noFill/>
        </p:spPr>
        <p:txBody>
          <a:bodyPr wrap="square" rtlCol="0">
            <a:spAutoFit/>
          </a:bodyPr>
          <a:lstStyle/>
          <a:p>
            <a:pPr indent="360680" algn="ctr"/>
            <a:r>
              <a:rPr lang="ru-RU" sz="1600" b="1" dirty="0" smtClean="0">
                <a:solidFill>
                  <a:srgbClr val="0070C0"/>
                </a:solidFill>
                <a:latin typeface="Times New Roman"/>
              </a:rPr>
              <a:t>2. «Радуга</a:t>
            </a:r>
            <a:r>
              <a:rPr lang="ru-RU" sz="1600" b="1" dirty="0">
                <a:solidFill>
                  <a:srgbClr val="0070C0"/>
                </a:solidFill>
                <a:latin typeface="Times New Roman"/>
              </a:rPr>
              <a:t>»</a:t>
            </a:r>
            <a:endParaRPr lang="ru-RU" sz="1600" b="1" dirty="0">
              <a:solidFill>
                <a:srgbClr val="0070C0"/>
              </a:solidFill>
              <a:latin typeface="Calibri"/>
            </a:endParaRPr>
          </a:p>
          <a:p>
            <a:pPr indent="360680" algn="just"/>
            <a:r>
              <a:rPr lang="ru-RU" sz="1600" dirty="0">
                <a:solidFill>
                  <a:srgbClr val="000000"/>
                </a:solidFill>
                <a:latin typeface="Times New Roman"/>
              </a:rPr>
              <a:t>Цель: научить детей рисовать радугу, правильно называть ее цвета, помочь запомнить их расположение, развивать речь и словарный запас ребят.</a:t>
            </a:r>
            <a:endParaRPr lang="ru-RU" sz="1600" dirty="0">
              <a:solidFill>
                <a:srgbClr val="000000"/>
              </a:solidFill>
              <a:latin typeface="Calibri"/>
            </a:endParaRPr>
          </a:p>
          <a:p>
            <a:pPr indent="360680" algn="just"/>
            <a:r>
              <a:rPr lang="ru-RU" sz="1600" dirty="0">
                <a:solidFill>
                  <a:srgbClr val="000000"/>
                </a:solidFill>
                <a:latin typeface="Times New Roman"/>
              </a:rPr>
              <a:t> Оборудование: образец рисования радуги на листе формата А2, альбомные листы для детей, кисточки, гуашевые или акварельные краски разных цветов, баночки с чистой водой, тряпочки, палитра для смешивания красок (если понадобится).</a:t>
            </a:r>
            <a:endParaRPr lang="ru-RU" sz="1600" dirty="0">
              <a:solidFill>
                <a:srgbClr val="000000"/>
              </a:solidFill>
              <a:latin typeface="Calibri"/>
            </a:endParaRPr>
          </a:p>
          <a:p>
            <a:pPr indent="360680" algn="just"/>
            <a:r>
              <a:rPr lang="ru-RU" sz="1600" dirty="0">
                <a:solidFill>
                  <a:srgbClr val="000000"/>
                </a:solidFill>
                <a:latin typeface="Times New Roman"/>
              </a:rPr>
              <a:t>После того как дети ответят на поставленные вопросы, руководитель показывает всем образец рисования радуги и просит ребят назвать цвета, которые они увидели. Затем все хором разучивают фразу, которая помогает запомнить расположение цветов в радуге:</a:t>
            </a:r>
            <a:endParaRPr lang="ru-RU" sz="1600" dirty="0">
              <a:solidFill>
                <a:srgbClr val="000000"/>
              </a:solidFill>
              <a:latin typeface="Calibri"/>
            </a:endParaRPr>
          </a:p>
          <a:p>
            <a:pPr indent="180000" algn="just"/>
            <a:r>
              <a:rPr lang="ru-RU" sz="1600" dirty="0">
                <a:solidFill>
                  <a:srgbClr val="000000"/>
                </a:solidFill>
                <a:latin typeface="Times New Roman"/>
              </a:rPr>
              <a:t>   </a:t>
            </a:r>
            <a:r>
              <a:rPr lang="ru-RU" sz="1600" i="1" dirty="0">
                <a:solidFill>
                  <a:srgbClr val="000000"/>
                </a:solidFill>
                <a:latin typeface="Times New Roman"/>
              </a:rPr>
              <a:t>каждый (красный)</a:t>
            </a:r>
            <a:endParaRPr lang="ru-RU" sz="1600" i="1" dirty="0">
              <a:solidFill>
                <a:srgbClr val="000000"/>
              </a:solidFill>
              <a:latin typeface="Calibri"/>
            </a:endParaRPr>
          </a:p>
          <a:p>
            <a:pPr indent="180000" algn="just"/>
            <a:r>
              <a:rPr lang="ru-RU" sz="1600" i="1" dirty="0">
                <a:solidFill>
                  <a:srgbClr val="000000"/>
                </a:solidFill>
                <a:latin typeface="Times New Roman"/>
              </a:rPr>
              <a:t>   охотник (оранжевый)</a:t>
            </a:r>
            <a:endParaRPr lang="ru-RU" sz="1600" i="1" dirty="0">
              <a:solidFill>
                <a:srgbClr val="000000"/>
              </a:solidFill>
              <a:latin typeface="Calibri"/>
            </a:endParaRPr>
          </a:p>
          <a:p>
            <a:pPr indent="180000" algn="just"/>
            <a:r>
              <a:rPr lang="ru-RU" sz="1600" i="1" dirty="0">
                <a:solidFill>
                  <a:srgbClr val="000000"/>
                </a:solidFill>
                <a:latin typeface="Times New Roman"/>
              </a:rPr>
              <a:t>   желает (желтый)</a:t>
            </a:r>
            <a:endParaRPr lang="ru-RU" sz="1600" i="1" dirty="0">
              <a:solidFill>
                <a:srgbClr val="000000"/>
              </a:solidFill>
              <a:latin typeface="Calibri"/>
            </a:endParaRPr>
          </a:p>
          <a:p>
            <a:pPr indent="180000" algn="just"/>
            <a:r>
              <a:rPr lang="ru-RU" sz="1600" i="1" dirty="0">
                <a:solidFill>
                  <a:srgbClr val="000000"/>
                </a:solidFill>
                <a:latin typeface="Times New Roman"/>
              </a:rPr>
              <a:t>   знать, (зеленый)</a:t>
            </a:r>
            <a:endParaRPr lang="ru-RU" sz="1600" i="1" dirty="0">
              <a:solidFill>
                <a:srgbClr val="000000"/>
              </a:solidFill>
              <a:latin typeface="Calibri"/>
            </a:endParaRPr>
          </a:p>
          <a:p>
            <a:pPr indent="180000" algn="just"/>
            <a:r>
              <a:rPr lang="ru-RU" sz="1600" i="1" dirty="0">
                <a:solidFill>
                  <a:srgbClr val="000000"/>
                </a:solidFill>
                <a:latin typeface="Times New Roman"/>
              </a:rPr>
              <a:t>   где (голубой)</a:t>
            </a:r>
            <a:endParaRPr lang="ru-RU" sz="1600" i="1" dirty="0">
              <a:solidFill>
                <a:srgbClr val="000000"/>
              </a:solidFill>
              <a:latin typeface="Calibri"/>
            </a:endParaRPr>
          </a:p>
          <a:p>
            <a:pPr indent="180000" algn="just"/>
            <a:r>
              <a:rPr lang="ru-RU" sz="1600" i="1" dirty="0">
                <a:solidFill>
                  <a:srgbClr val="000000"/>
                </a:solidFill>
                <a:latin typeface="Times New Roman"/>
              </a:rPr>
              <a:t>   сидит (синий)</a:t>
            </a:r>
            <a:endParaRPr lang="ru-RU" sz="1600" i="1" dirty="0">
              <a:solidFill>
                <a:srgbClr val="000000"/>
              </a:solidFill>
              <a:latin typeface="Calibri"/>
            </a:endParaRPr>
          </a:p>
          <a:p>
            <a:pPr indent="180000" algn="just"/>
            <a:r>
              <a:rPr lang="ru-RU" sz="1600" i="1" dirty="0">
                <a:solidFill>
                  <a:srgbClr val="000000"/>
                </a:solidFill>
                <a:latin typeface="Times New Roman"/>
              </a:rPr>
              <a:t>   фазан (фиолетовый).</a:t>
            </a:r>
            <a:endParaRPr lang="ru-RU" sz="1600" i="1" dirty="0">
              <a:solidFill>
                <a:srgbClr val="000000"/>
              </a:solidFill>
              <a:latin typeface="Calibri"/>
            </a:endParaRPr>
          </a:p>
          <a:p>
            <a:pPr indent="360680" algn="just"/>
            <a:r>
              <a:rPr lang="ru-RU" sz="1600" dirty="0">
                <a:solidFill>
                  <a:srgbClr val="000000"/>
                </a:solidFill>
                <a:latin typeface="Times New Roman"/>
              </a:rPr>
              <a:t>   Следующим этапом можно попросить ребят нарисовать радугу самостоятельно, используя для этого акварельные краски. Если дети в группе хорошо усвоили материал и знают способы получения разных цветов из красного, синего и желтого, то они вполне могут нарисовать радугу, используя для этого только три основных цвета.</a:t>
            </a:r>
            <a:endParaRPr lang="ru-RU" sz="1600" dirty="0">
              <a:solidFill>
                <a:srgbClr val="000000"/>
              </a:solidFill>
              <a:latin typeface="Calibri"/>
            </a:endParaRPr>
          </a:p>
          <a:p>
            <a:pPr indent="360680" algn="just"/>
            <a:r>
              <a:rPr lang="ru-RU" sz="1600" dirty="0">
                <a:solidFill>
                  <a:srgbClr val="000000"/>
                </a:solidFill>
                <a:latin typeface="Times New Roman"/>
              </a:rPr>
              <a:t>   В случае если малыши к этому еще не готовы, то воспитатель просит их нарисовать данную картинку, используя уже готовые краски фиолетового, оранжевого и зеленого цветов.</a:t>
            </a:r>
            <a:endParaRPr lang="ru-RU" sz="1600" dirty="0">
              <a:solidFill>
                <a:srgbClr val="000000"/>
              </a:solidFill>
              <a:latin typeface="Calibri"/>
            </a:endParaRPr>
          </a:p>
          <a:p>
            <a:pPr indent="360680" algn="just"/>
            <a:r>
              <a:rPr lang="ru-RU" sz="1600" dirty="0">
                <a:solidFill>
                  <a:srgbClr val="000000"/>
                </a:solidFill>
                <a:latin typeface="Times New Roman"/>
              </a:rPr>
              <a:t>    Ход игры: когда все подготовлено на столах детей, воспитатель говорит, что сегодня игра  будет посвящена радуге,   и спрашивает, видел ли</a:t>
            </a:r>
            <a:endParaRPr lang="ru-RU" sz="1600" dirty="0">
              <a:solidFill>
                <a:srgbClr val="000000"/>
              </a:solidFill>
              <a:latin typeface="Calibri"/>
            </a:endParaRPr>
          </a:p>
          <a:p>
            <a:pPr algn="just"/>
            <a:r>
              <a:rPr lang="ru-RU" sz="1600" dirty="0">
                <a:solidFill>
                  <a:srgbClr val="000000"/>
                </a:solidFill>
                <a:latin typeface="Times New Roman"/>
              </a:rPr>
              <a:t>кто-нибудь радугу на улице, в какое время года это было – зимой или летом, какая погода была в это время – солнечно или только что прошел сильный дождь.</a:t>
            </a:r>
            <a:endParaRPr lang="ru-RU" sz="1600" b="0" i="0" dirty="0">
              <a:solidFill>
                <a:srgbClr val="000000"/>
              </a:solidFill>
              <a:effectLst/>
              <a:latin typeface="Calibri"/>
            </a:endParaRPr>
          </a:p>
        </p:txBody>
      </p:sp>
    </p:spTree>
    <p:extLst>
      <p:ext uri="{BB962C8B-B14F-4D97-AF65-F5344CB8AC3E}">
        <p14:creationId xmlns:p14="http://schemas.microsoft.com/office/powerpoint/2010/main" val="31432108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24744"/>
            <a:ext cx="8136904" cy="3693319"/>
          </a:xfrm>
          <a:prstGeom prst="rect">
            <a:avLst/>
          </a:prstGeom>
          <a:noFill/>
        </p:spPr>
        <p:txBody>
          <a:bodyPr wrap="square" rtlCol="0">
            <a:spAutoFit/>
          </a:bodyPr>
          <a:lstStyle/>
          <a:p>
            <a:r>
              <a:rPr lang="ru-RU" sz="2600" b="1" dirty="0">
                <a:solidFill>
                  <a:srgbClr val="0070C0"/>
                </a:solidFill>
                <a:latin typeface="Constantia"/>
              </a:rPr>
              <a:t> </a:t>
            </a:r>
            <a:r>
              <a:rPr lang="ru-RU" sz="2600" b="1" dirty="0" smtClean="0">
                <a:solidFill>
                  <a:srgbClr val="0070C0"/>
                </a:solidFill>
                <a:latin typeface="Constantia"/>
              </a:rPr>
              <a:t>                      3. «Составь </a:t>
            </a:r>
            <a:r>
              <a:rPr lang="ru-RU" sz="2600" b="1" dirty="0">
                <a:solidFill>
                  <a:srgbClr val="0070C0"/>
                </a:solidFill>
                <a:latin typeface="Constantia"/>
              </a:rPr>
              <a:t>пары по цвету»</a:t>
            </a:r>
            <a:br>
              <a:rPr lang="ru-RU" sz="2600" b="1" dirty="0">
                <a:solidFill>
                  <a:srgbClr val="0070C0"/>
                </a:solidFill>
                <a:latin typeface="Constantia"/>
              </a:rPr>
            </a:br>
            <a:r>
              <a:rPr lang="ru-RU" sz="2600" b="1" dirty="0">
                <a:solidFill>
                  <a:prstClr val="black"/>
                </a:solidFill>
                <a:latin typeface="Constantia"/>
              </a:rPr>
              <a:t>Цель:</a:t>
            </a:r>
            <a:r>
              <a:rPr lang="ru-RU" sz="2600" dirty="0">
                <a:solidFill>
                  <a:prstClr val="black"/>
                </a:solidFill>
                <a:latin typeface="Constantia"/>
              </a:rPr>
              <a:t> умение подбирать пары на основе сходного сенсорного признака;</a:t>
            </a:r>
            <a:br>
              <a:rPr lang="ru-RU" sz="2600" dirty="0">
                <a:solidFill>
                  <a:prstClr val="black"/>
                </a:solidFill>
                <a:latin typeface="Constantia"/>
              </a:rPr>
            </a:br>
            <a:r>
              <a:rPr lang="ru-RU" sz="2600" dirty="0">
                <a:solidFill>
                  <a:prstClr val="black"/>
                </a:solidFill>
                <a:latin typeface="Constantia"/>
              </a:rPr>
              <a:t>развивать зрительное восприятие.</a:t>
            </a:r>
            <a:br>
              <a:rPr lang="ru-RU" sz="2600" dirty="0">
                <a:solidFill>
                  <a:prstClr val="black"/>
                </a:solidFill>
                <a:latin typeface="Constantia"/>
              </a:rPr>
            </a:br>
            <a:r>
              <a:rPr lang="ru-RU" sz="2600" dirty="0">
                <a:solidFill>
                  <a:prstClr val="black"/>
                </a:solidFill>
                <a:latin typeface="Constantia"/>
              </a:rPr>
              <a:t>                                     </a:t>
            </a:r>
            <a:r>
              <a:rPr lang="ru-RU" sz="2600" b="1" dirty="0">
                <a:solidFill>
                  <a:prstClr val="black"/>
                </a:solidFill>
                <a:latin typeface="Constantia"/>
              </a:rPr>
              <a:t>Ход игры:</a:t>
            </a:r>
            <a:br>
              <a:rPr lang="ru-RU" sz="2600" b="1" dirty="0">
                <a:solidFill>
                  <a:prstClr val="black"/>
                </a:solidFill>
                <a:latin typeface="Constantia"/>
              </a:rPr>
            </a:br>
            <a:r>
              <a:rPr lang="ru-RU" sz="2600" dirty="0">
                <a:solidFill>
                  <a:prstClr val="black"/>
                </a:solidFill>
                <a:latin typeface="Constantia"/>
              </a:rPr>
              <a:t>Воспитатель предлагает детям рассмотреть картинки с наклеенными цветными квадратами, просит назвать цвет. Затем предлагает детям подобрать пары одинаковых цветных квадратов.</a:t>
            </a:r>
            <a:endParaRPr lang="ru-RU" dirty="0"/>
          </a:p>
        </p:txBody>
      </p:sp>
    </p:spTree>
    <p:extLst>
      <p:ext uri="{BB962C8B-B14F-4D97-AF65-F5344CB8AC3E}">
        <p14:creationId xmlns:p14="http://schemas.microsoft.com/office/powerpoint/2010/main" val="2022742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76672"/>
            <a:ext cx="8424936" cy="3416320"/>
          </a:xfrm>
          <a:prstGeom prst="rect">
            <a:avLst/>
          </a:prstGeom>
          <a:noFill/>
        </p:spPr>
        <p:txBody>
          <a:bodyPr wrap="square" rtlCol="0">
            <a:spAutoFit/>
          </a:bodyPr>
          <a:lstStyle/>
          <a:p>
            <a:pPr indent="360680" algn="ctr"/>
            <a:r>
              <a:rPr lang="ru-RU" b="1" dirty="0">
                <a:solidFill>
                  <a:srgbClr val="00B050"/>
                </a:solidFill>
                <a:latin typeface="Times New Roman"/>
              </a:rPr>
              <a:t>Игры, направленные на развитие восприятия формы</a:t>
            </a:r>
            <a:endParaRPr lang="ru-RU" sz="1400" dirty="0">
              <a:solidFill>
                <a:srgbClr val="00B050"/>
              </a:solidFill>
              <a:latin typeface="Calibri"/>
            </a:endParaRPr>
          </a:p>
          <a:p>
            <a:pPr indent="360680" algn="ctr"/>
            <a:r>
              <a:rPr lang="ru-RU" b="1" dirty="0" smtClean="0">
                <a:solidFill>
                  <a:srgbClr val="7030A0"/>
                </a:solidFill>
                <a:latin typeface="Times New Roman"/>
              </a:rPr>
              <a:t>1. «Белый </a:t>
            </a:r>
            <a:r>
              <a:rPr lang="ru-RU" b="1" dirty="0">
                <a:solidFill>
                  <a:srgbClr val="7030A0"/>
                </a:solidFill>
                <a:latin typeface="Times New Roman"/>
              </a:rPr>
              <a:t>лист»</a:t>
            </a:r>
            <a:endParaRPr lang="ru-RU" sz="1400" b="1" dirty="0">
              <a:solidFill>
                <a:srgbClr val="7030A0"/>
              </a:solidFill>
              <a:latin typeface="Calibri"/>
            </a:endParaRPr>
          </a:p>
          <a:p>
            <a:pPr indent="360680" algn="just"/>
            <a:r>
              <a:rPr lang="ru-RU" dirty="0">
                <a:solidFill>
                  <a:srgbClr val="000000"/>
                </a:solidFill>
                <a:latin typeface="Times New Roman"/>
              </a:rPr>
              <a:t>Цель: развивать восприятие формы предметов у детей, а также развивать мелкую моторику рук.</a:t>
            </a:r>
            <a:endParaRPr lang="ru-RU" sz="1400" dirty="0">
              <a:solidFill>
                <a:srgbClr val="000000"/>
              </a:solidFill>
              <a:latin typeface="Calibri"/>
            </a:endParaRPr>
          </a:p>
          <a:p>
            <a:pPr indent="360680" algn="just"/>
            <a:r>
              <a:rPr lang="ru-RU" dirty="0">
                <a:solidFill>
                  <a:srgbClr val="000000"/>
                </a:solidFill>
                <a:latin typeface="Times New Roman"/>
              </a:rPr>
              <a:t>Оборудование: лист бумаги с нарисованными фигурами, часть закрашена зелёным цветом, набор фигур белого цвета, идентичных фигурам на листе бумаги.</a:t>
            </a:r>
            <a:endParaRPr lang="ru-RU" sz="1400" dirty="0">
              <a:solidFill>
                <a:srgbClr val="000000"/>
              </a:solidFill>
              <a:latin typeface="Calibri"/>
            </a:endParaRPr>
          </a:p>
          <a:p>
            <a:pPr indent="360680" algn="just"/>
            <a:r>
              <a:rPr lang="ru-RU" dirty="0">
                <a:solidFill>
                  <a:srgbClr val="000000"/>
                </a:solidFill>
                <a:latin typeface="Times New Roman"/>
              </a:rPr>
              <a:t>Ход: Предложить детям закрыть белыми фигурами зелёные фигуры на листе бумаги. При правильном расположении фигур в результате должен получиться белый лист бумаги.</a:t>
            </a:r>
            <a:endParaRPr lang="ru-RU" sz="1400" dirty="0">
              <a:solidFill>
                <a:srgbClr val="000000"/>
              </a:solidFill>
              <a:latin typeface="Calibri"/>
            </a:endParaRPr>
          </a:p>
          <a:p>
            <a:pPr indent="360680" algn="just"/>
            <a:r>
              <a:rPr lang="ru-RU" dirty="0">
                <a:solidFill>
                  <a:srgbClr val="000000"/>
                </a:solidFill>
                <a:latin typeface="Times New Roman"/>
              </a:rPr>
              <a:t>Для детей 5 лет можно несколько усложнить, поместив наклеенные на листок картона фигурки в полотняный мешочек. А затем просим ребёнка на ощупь отыскать нужную «заплатку», чтобы закрыть ту или иную зелёную фигурку.</a:t>
            </a:r>
            <a:endParaRPr lang="ru-RU" sz="1400" b="0" i="0" dirty="0">
              <a:solidFill>
                <a:srgbClr val="000000"/>
              </a:solidFill>
              <a:effectLst/>
              <a:latin typeface="Calibri"/>
            </a:endParaRPr>
          </a:p>
        </p:txBody>
      </p:sp>
    </p:spTree>
    <p:extLst>
      <p:ext uri="{BB962C8B-B14F-4D97-AF65-F5344CB8AC3E}">
        <p14:creationId xmlns:p14="http://schemas.microsoft.com/office/powerpoint/2010/main" val="33163659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8352928" cy="6401753"/>
          </a:xfrm>
          <a:prstGeom prst="rect">
            <a:avLst/>
          </a:prstGeom>
          <a:noFill/>
        </p:spPr>
        <p:txBody>
          <a:bodyPr wrap="square" rtlCol="0">
            <a:spAutoFit/>
          </a:bodyPr>
          <a:lstStyle/>
          <a:p>
            <a:pPr indent="360680" algn="ctr"/>
            <a:r>
              <a:rPr lang="ru-RU" b="1" dirty="0" smtClean="0">
                <a:solidFill>
                  <a:srgbClr val="7030A0"/>
                </a:solidFill>
                <a:latin typeface="Times New Roman"/>
              </a:rPr>
              <a:t> «Найди </a:t>
            </a:r>
            <a:r>
              <a:rPr lang="ru-RU" b="1" dirty="0">
                <a:solidFill>
                  <a:srgbClr val="7030A0"/>
                </a:solidFill>
                <a:latin typeface="Times New Roman"/>
              </a:rPr>
              <a:t>такой же предмет»</a:t>
            </a:r>
            <a:endParaRPr lang="ru-RU" sz="1400" b="1" dirty="0">
              <a:solidFill>
                <a:srgbClr val="7030A0"/>
              </a:solidFill>
              <a:latin typeface="Calibri"/>
            </a:endParaRPr>
          </a:p>
          <a:p>
            <a:pPr indent="360680" algn="just"/>
            <a:r>
              <a:rPr lang="ru-RU" dirty="0">
                <a:latin typeface="Times New Roman"/>
              </a:rPr>
              <a:t>Цель: развивать восприятие формы у детей.</a:t>
            </a:r>
            <a:endParaRPr lang="ru-RU" sz="1400" dirty="0">
              <a:latin typeface="Calibri"/>
            </a:endParaRPr>
          </a:p>
          <a:p>
            <a:pPr indent="360680" algn="just"/>
            <a:r>
              <a:rPr lang="ru-RU" dirty="0">
                <a:latin typeface="Times New Roman"/>
              </a:rPr>
              <a:t>Оборудование: картинки с изображением эталона лампы и ещё несколько рисунков ламп различной формы.</a:t>
            </a:r>
            <a:endParaRPr lang="ru-RU" sz="1400" dirty="0">
              <a:latin typeface="Calibri"/>
            </a:endParaRPr>
          </a:p>
          <a:p>
            <a:pPr indent="360680" algn="just"/>
            <a:r>
              <a:rPr lang="ru-RU" dirty="0">
                <a:latin typeface="Times New Roman"/>
              </a:rPr>
              <a:t>Ход: Ребёнку предлагаются картинки, среди которых он должен найти такую же, как эталон. Задание ограничено во времени, на изучение картинок даётся только 30 секунд. После этого ребёнок должен дать ответ.</a:t>
            </a:r>
            <a:endParaRPr lang="ru-RU" sz="1400" dirty="0">
              <a:latin typeface="Calibri"/>
            </a:endParaRPr>
          </a:p>
          <a:p>
            <a:pPr indent="360680" algn="just"/>
            <a:r>
              <a:rPr lang="ru-RU" dirty="0">
                <a:latin typeface="Times New Roman"/>
              </a:rPr>
              <a:t>Для детей 4 лет можно оставить эталон перед глазами, для более старших детей эталон следует просто закрыть листом белой бумаги. Такой вариант позволит развивать не только восприятие ребёнка, Нои память, и внимание.</a:t>
            </a:r>
            <a:endParaRPr lang="ru-RU" sz="1400" dirty="0">
              <a:latin typeface="Calibri"/>
            </a:endParaRPr>
          </a:p>
          <a:p>
            <a:pPr indent="360680" algn="just"/>
            <a:r>
              <a:rPr lang="ru-RU" dirty="0">
                <a:latin typeface="Times New Roman"/>
              </a:rPr>
              <a:t>Предлагают ребёнку внимательно посмотреть на лампу. Среди других ламп найти такую же</a:t>
            </a:r>
            <a:r>
              <a:rPr lang="ru-RU" dirty="0" smtClean="0">
                <a:latin typeface="Times New Roman"/>
              </a:rPr>
              <a:t>.</a:t>
            </a:r>
          </a:p>
          <a:p>
            <a:pPr lvl="0"/>
            <a:r>
              <a:rPr lang="ru-RU" sz="2000" spc="-100" dirty="0" smtClean="0">
                <a:ln w="3200">
                  <a:solidFill>
                    <a:srgbClr val="444D26">
                      <a:shade val="75000"/>
                      <a:alpha val="25000"/>
                    </a:srgbClr>
                  </a:solidFill>
                  <a:prstDash val="solid"/>
                  <a:round/>
                </a:ln>
                <a:solidFill>
                  <a:schemeClr val="accent5">
                    <a:lumMod val="75000"/>
                  </a:schemeClr>
                </a:solidFill>
                <a:effectLst>
                  <a:innerShdw blurRad="50800" dist="25400" dir="13500000">
                    <a:srgbClr val="000000">
                      <a:alpha val="70000"/>
                    </a:srgbClr>
                  </a:innerShdw>
                </a:effectLst>
                <a:latin typeface="Constantia"/>
              </a:rPr>
              <a:t>                                   </a:t>
            </a:r>
            <a:r>
              <a:rPr lang="ru-RU" sz="2000" b="1" spc="-100" dirty="0">
                <a:ln w="3200">
                  <a:solidFill>
                    <a:srgbClr val="444D26">
                      <a:shade val="75000"/>
                      <a:alpha val="25000"/>
                    </a:srgbClr>
                  </a:solidFill>
                  <a:prstDash val="solid"/>
                  <a:round/>
                </a:ln>
                <a:solidFill>
                  <a:schemeClr val="accent5">
                    <a:lumMod val="75000"/>
                  </a:schemeClr>
                </a:solidFill>
                <a:effectLst>
                  <a:innerShdw blurRad="50800" dist="25400" dir="13500000">
                    <a:srgbClr val="000000">
                      <a:alpha val="70000"/>
                    </a:srgbClr>
                  </a:innerShdw>
                </a:effectLst>
                <a:latin typeface="Constantia"/>
              </a:rPr>
              <a:t>«Составь пары предметных картинок»</a:t>
            </a:r>
            <a:br>
              <a:rPr lang="ru-RU" sz="2000" b="1" spc="-100" dirty="0">
                <a:ln w="3200">
                  <a:solidFill>
                    <a:srgbClr val="444D26">
                      <a:shade val="75000"/>
                      <a:alpha val="25000"/>
                    </a:srgbClr>
                  </a:solidFill>
                  <a:prstDash val="solid"/>
                  <a:round/>
                </a:ln>
                <a:solidFill>
                  <a:schemeClr val="accent5">
                    <a:lumMod val="75000"/>
                  </a:schemeClr>
                </a:solidFill>
                <a:effectLst>
                  <a:innerShdw blurRad="50800" dist="25400" dir="13500000">
                    <a:srgbClr val="000000">
                      <a:alpha val="70000"/>
                    </a:srgbClr>
                  </a:innerShdw>
                </a:effectLst>
                <a:latin typeface="Constantia"/>
              </a:rPr>
            </a:br>
            <a:r>
              <a:rPr lang="ru-RU" sz="2000" spc="-100" dirty="0">
                <a:ln w="3200">
                  <a:solidFill>
                    <a:srgbClr val="444D26">
                      <a:shade val="75000"/>
                      <a:alpha val="25000"/>
                    </a:srgbClr>
                  </a:solidFill>
                  <a:prstDash val="solid"/>
                  <a:round/>
                </a:ln>
                <a:solidFill>
                  <a:prstClr val="black"/>
                </a:solidFill>
                <a:effectLst>
                  <a:innerShdw blurRad="50800" dist="25400" dir="13500000">
                    <a:srgbClr val="000000">
                      <a:alpha val="70000"/>
                    </a:srgbClr>
                  </a:innerShdw>
                </a:effectLst>
                <a:latin typeface="Constantia"/>
              </a:rPr>
              <a:t>Цель:  учить различать и сравнивать предметные картинки между собой, правильно их называть, развивать способность концентрировать внимание.</a:t>
            </a:r>
            <a:br>
              <a:rPr lang="ru-RU" sz="2000" spc="-100" dirty="0">
                <a:ln w="3200">
                  <a:solidFill>
                    <a:srgbClr val="444D26">
                      <a:shade val="75000"/>
                      <a:alpha val="25000"/>
                    </a:srgbClr>
                  </a:solidFill>
                  <a:prstDash val="solid"/>
                  <a:round/>
                </a:ln>
                <a:solidFill>
                  <a:prstClr val="black"/>
                </a:solidFill>
                <a:effectLst>
                  <a:innerShdw blurRad="50800" dist="25400" dir="13500000">
                    <a:srgbClr val="000000">
                      <a:alpha val="70000"/>
                    </a:srgbClr>
                  </a:innerShdw>
                </a:effectLst>
                <a:latin typeface="Constantia"/>
              </a:rPr>
            </a:br>
            <a:r>
              <a:rPr lang="ru-RU" sz="2000" spc="-100" dirty="0">
                <a:ln w="3200">
                  <a:solidFill>
                    <a:srgbClr val="444D26">
                      <a:shade val="75000"/>
                      <a:alpha val="25000"/>
                    </a:srgbClr>
                  </a:solidFill>
                  <a:prstDash val="solid"/>
                  <a:round/>
                </a:ln>
                <a:solidFill>
                  <a:prstClr val="black"/>
                </a:solidFill>
                <a:effectLst>
                  <a:innerShdw blurRad="50800" dist="25400" dir="13500000">
                    <a:srgbClr val="000000">
                      <a:alpha val="70000"/>
                    </a:srgbClr>
                  </a:innerShdw>
                </a:effectLst>
                <a:latin typeface="Constantia"/>
              </a:rPr>
              <a:t>                                                             Ход игры:</a:t>
            </a:r>
            <a:br>
              <a:rPr lang="ru-RU" sz="2000" spc="-100" dirty="0">
                <a:ln w="3200">
                  <a:solidFill>
                    <a:srgbClr val="444D26">
                      <a:shade val="75000"/>
                      <a:alpha val="25000"/>
                    </a:srgbClr>
                  </a:solidFill>
                  <a:prstDash val="solid"/>
                  <a:round/>
                </a:ln>
                <a:solidFill>
                  <a:prstClr val="black"/>
                </a:solidFill>
                <a:effectLst>
                  <a:innerShdw blurRad="50800" dist="25400" dir="13500000">
                    <a:srgbClr val="000000">
                      <a:alpha val="70000"/>
                    </a:srgbClr>
                  </a:innerShdw>
                </a:effectLst>
                <a:latin typeface="Constantia"/>
              </a:rPr>
            </a:br>
            <a:r>
              <a:rPr lang="ru-RU" sz="2000" spc="-100" dirty="0">
                <a:ln w="3200">
                  <a:solidFill>
                    <a:srgbClr val="444D26">
                      <a:shade val="75000"/>
                      <a:alpha val="25000"/>
                    </a:srgbClr>
                  </a:solidFill>
                  <a:prstDash val="solid"/>
                  <a:round/>
                </a:ln>
                <a:solidFill>
                  <a:prstClr val="black"/>
                </a:solidFill>
                <a:effectLst>
                  <a:innerShdw blurRad="50800" dist="25400" dir="13500000">
                    <a:srgbClr val="000000">
                      <a:alpha val="70000"/>
                    </a:srgbClr>
                  </a:innerShdw>
                </a:effectLst>
                <a:latin typeface="Constantia"/>
              </a:rPr>
              <a:t>Воспитатель предлагает детям рассмотреть картинки, назвать предметы, какие изображены. Обращает внимание, что картинки повторяются, т. е. являются парными. Воспитатель показывает, как находить пару одинаковых картинок. Затем предлагает выполнить это задание детям.</a:t>
            </a:r>
            <a:br>
              <a:rPr lang="ru-RU" sz="2000" spc="-100" dirty="0">
                <a:ln w="3200">
                  <a:solidFill>
                    <a:srgbClr val="444D26">
                      <a:shade val="75000"/>
                      <a:alpha val="25000"/>
                    </a:srgbClr>
                  </a:solidFill>
                  <a:prstDash val="solid"/>
                  <a:round/>
                </a:ln>
                <a:solidFill>
                  <a:prstClr val="black"/>
                </a:solidFill>
                <a:effectLst>
                  <a:innerShdw blurRad="50800" dist="25400" dir="13500000">
                    <a:srgbClr val="000000">
                      <a:alpha val="70000"/>
                    </a:srgbClr>
                  </a:innerShdw>
                </a:effectLst>
                <a:latin typeface="Constantia"/>
              </a:rPr>
            </a:br>
            <a:endParaRPr lang="ru-RU" sz="2000" dirty="0">
              <a:solidFill>
                <a:prstClr val="black"/>
              </a:solidFill>
            </a:endParaRPr>
          </a:p>
          <a:p>
            <a:pPr indent="360680" algn="just"/>
            <a:endParaRPr lang="ru-RU" sz="1400" b="0" i="0" dirty="0">
              <a:solidFill>
                <a:srgbClr val="000000"/>
              </a:solidFill>
              <a:effectLst/>
              <a:latin typeface="Calibri"/>
            </a:endParaRPr>
          </a:p>
        </p:txBody>
      </p:sp>
    </p:spTree>
    <p:extLst>
      <p:ext uri="{BB962C8B-B14F-4D97-AF65-F5344CB8AC3E}">
        <p14:creationId xmlns:p14="http://schemas.microsoft.com/office/powerpoint/2010/main" val="79280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04664"/>
            <a:ext cx="8280920" cy="6124754"/>
          </a:xfrm>
          <a:prstGeom prst="rect">
            <a:avLst/>
          </a:prstGeom>
          <a:noFill/>
        </p:spPr>
        <p:txBody>
          <a:bodyPr wrap="square" rtlCol="0">
            <a:spAutoFit/>
          </a:bodyPr>
          <a:lstStyle/>
          <a:p>
            <a:pPr indent="360680" algn="ctr"/>
            <a:r>
              <a:rPr lang="ru-RU" b="1" dirty="0">
                <a:solidFill>
                  <a:schemeClr val="accent2">
                    <a:lumMod val="75000"/>
                  </a:schemeClr>
                </a:solidFill>
                <a:latin typeface="Times New Roman"/>
              </a:rPr>
              <a:t>Игры, направленные на развитие восприятия величины</a:t>
            </a:r>
            <a:endParaRPr lang="ru-RU" sz="1400" dirty="0">
              <a:solidFill>
                <a:schemeClr val="accent2">
                  <a:lumMod val="75000"/>
                </a:schemeClr>
              </a:solidFill>
              <a:latin typeface="Calibri"/>
            </a:endParaRPr>
          </a:p>
          <a:p>
            <a:pPr indent="360680" algn="ctr"/>
            <a:r>
              <a:rPr lang="ru-RU" b="1" dirty="0" smtClean="0">
                <a:solidFill>
                  <a:schemeClr val="accent6">
                    <a:lumMod val="75000"/>
                  </a:schemeClr>
                </a:solidFill>
                <a:latin typeface="Times New Roman"/>
              </a:rPr>
              <a:t>1. «Большой </a:t>
            </a:r>
            <a:r>
              <a:rPr lang="ru-RU" b="1" dirty="0">
                <a:solidFill>
                  <a:schemeClr val="accent6">
                    <a:lumMod val="75000"/>
                  </a:schemeClr>
                </a:solidFill>
                <a:latin typeface="Times New Roman"/>
              </a:rPr>
              <a:t>– маленький»</a:t>
            </a:r>
            <a:endParaRPr lang="ru-RU" sz="1400" b="1" dirty="0">
              <a:solidFill>
                <a:schemeClr val="accent6">
                  <a:lumMod val="75000"/>
                </a:schemeClr>
              </a:solidFill>
              <a:latin typeface="Calibri"/>
            </a:endParaRPr>
          </a:p>
          <a:p>
            <a:pPr indent="360680" algn="just"/>
            <a:r>
              <a:rPr lang="ru-RU" dirty="0">
                <a:solidFill>
                  <a:srgbClr val="000000"/>
                </a:solidFill>
                <a:latin typeface="Times New Roman"/>
              </a:rPr>
              <a:t>Цель: Закрепить умение различать контрастные по величине предметы используя при этом слова большой, маленький.</a:t>
            </a:r>
            <a:endParaRPr lang="ru-RU" sz="1400" dirty="0">
              <a:solidFill>
                <a:srgbClr val="000000"/>
              </a:solidFill>
              <a:latin typeface="Calibri"/>
            </a:endParaRPr>
          </a:p>
          <a:p>
            <a:pPr indent="360680" algn="just"/>
            <a:r>
              <a:rPr lang="ru-RU" dirty="0">
                <a:solidFill>
                  <a:srgbClr val="000000"/>
                </a:solidFill>
                <a:latin typeface="Times New Roman"/>
              </a:rPr>
              <a:t>Оборудование: карточки с кругами большого и маленького размера, крышки.</a:t>
            </a:r>
            <a:endParaRPr lang="ru-RU" sz="1400" dirty="0">
              <a:solidFill>
                <a:srgbClr val="000000"/>
              </a:solidFill>
              <a:latin typeface="Calibri"/>
            </a:endParaRPr>
          </a:p>
          <a:p>
            <a:pPr indent="360680" algn="just"/>
            <a:r>
              <a:rPr lang="ru-RU" dirty="0">
                <a:solidFill>
                  <a:srgbClr val="000000"/>
                </a:solidFill>
                <a:latin typeface="Times New Roman"/>
              </a:rPr>
              <a:t>В гости к детям пришла собачка Жучка. Она играла с мячами и они раскатились по листу бумаги. Жучка просит ребят помочь ей собрать мячи на места  (накрыть крышками соответствующие места на карточке) используя слова: большой, маленький</a:t>
            </a:r>
            <a:r>
              <a:rPr lang="ru-RU" dirty="0" smtClean="0">
                <a:solidFill>
                  <a:srgbClr val="000000"/>
                </a:solidFill>
                <a:latin typeface="Times New Roman"/>
              </a:rPr>
              <a:t>.</a:t>
            </a:r>
          </a:p>
          <a:p>
            <a:pPr indent="360680" algn="ctr"/>
            <a:r>
              <a:rPr lang="ru-RU" b="1" dirty="0" smtClean="0">
                <a:solidFill>
                  <a:schemeClr val="accent6">
                    <a:lumMod val="75000"/>
                  </a:schemeClr>
                </a:solidFill>
                <a:latin typeface="Times New Roman"/>
              </a:rPr>
              <a:t>2. «Чем </a:t>
            </a:r>
            <a:r>
              <a:rPr lang="ru-RU" b="1" dirty="0">
                <a:solidFill>
                  <a:schemeClr val="accent6">
                    <a:lumMod val="75000"/>
                  </a:schemeClr>
                </a:solidFill>
                <a:latin typeface="Times New Roman"/>
              </a:rPr>
              <a:t>отличаются картинки»</a:t>
            </a:r>
            <a:endParaRPr lang="ru-RU" b="1" dirty="0">
              <a:solidFill>
                <a:schemeClr val="accent6">
                  <a:lumMod val="75000"/>
                </a:schemeClr>
              </a:solidFill>
              <a:latin typeface="Calibri"/>
            </a:endParaRPr>
          </a:p>
          <a:p>
            <a:pPr indent="360680" algn="just"/>
            <a:r>
              <a:rPr lang="ru-RU" dirty="0">
                <a:solidFill>
                  <a:srgbClr val="000000"/>
                </a:solidFill>
                <a:latin typeface="Times New Roman"/>
              </a:rPr>
              <a:t>Цель: закреплять умение детей находить различия на двух одинаковых картинках, развивать глазомер детей, воспитывать внимание, наблюдательность.</a:t>
            </a:r>
            <a:endParaRPr lang="ru-RU" dirty="0">
              <a:solidFill>
                <a:srgbClr val="000000"/>
              </a:solidFill>
              <a:latin typeface="Calibri"/>
            </a:endParaRPr>
          </a:p>
          <a:p>
            <a:pPr indent="360680" algn="just"/>
            <a:r>
              <a:rPr lang="ru-RU" dirty="0">
                <a:solidFill>
                  <a:srgbClr val="000000"/>
                </a:solidFill>
                <a:latin typeface="Times New Roman"/>
              </a:rPr>
              <a:t>Оборудование: 2 одинаковые картинки – сюжет один, но разница в том, что на одной из них некоторые предметы различаются по величине, т. е. какой-то предмет выше предыдущего, какой-то – толще, а третий – вообще короче и т. д. 4–5 комплектов картинок.</a:t>
            </a:r>
            <a:endParaRPr lang="ru-RU" dirty="0">
              <a:solidFill>
                <a:srgbClr val="000000"/>
              </a:solidFill>
              <a:latin typeface="Calibri"/>
            </a:endParaRPr>
          </a:p>
          <a:p>
            <a:pPr indent="360680" algn="just"/>
            <a:r>
              <a:rPr lang="ru-RU" dirty="0">
                <a:solidFill>
                  <a:srgbClr val="000000"/>
                </a:solidFill>
                <a:latin typeface="Times New Roman"/>
              </a:rPr>
              <a:t>Ход: воспитатель вывешивает 2 одинаковые на первый взгляд картинки на доску и предлагает детям найти отличия. Дети внимательно рассматривают и называют по очереди различия. За каждый правильный ответ воспитатель раздает фишки. Таким же образом дети рассматривают другие картинки. Игра продолжается. Побеждает тот, у кого больше всех фишек.</a:t>
            </a:r>
            <a:endParaRPr lang="ru-RU" dirty="0">
              <a:solidFill>
                <a:srgbClr val="000000"/>
              </a:solidFill>
              <a:latin typeface="Calibri"/>
            </a:endParaRPr>
          </a:p>
          <a:p>
            <a:pPr indent="360680" algn="just"/>
            <a:endParaRPr lang="ru-RU" sz="1400" b="0" i="0" dirty="0">
              <a:solidFill>
                <a:srgbClr val="000000"/>
              </a:solidFill>
              <a:effectLst/>
              <a:latin typeface="Calibri"/>
            </a:endParaRPr>
          </a:p>
        </p:txBody>
      </p:sp>
    </p:spTree>
    <p:extLst>
      <p:ext uri="{BB962C8B-B14F-4D97-AF65-F5344CB8AC3E}">
        <p14:creationId xmlns:p14="http://schemas.microsoft.com/office/powerpoint/2010/main" val="131737382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236296" y="2420888"/>
            <a:ext cx="184731" cy="369332"/>
          </a:xfrm>
          <a:prstGeom prst="rect">
            <a:avLst/>
          </a:prstGeom>
          <a:noFill/>
        </p:spPr>
        <p:txBody>
          <a:bodyPr wrap="none" rtlCol="0">
            <a:spAutoFit/>
          </a:bodyPr>
          <a:lstStyle/>
          <a:p>
            <a:endParaRPr lang="ru-RU"/>
          </a:p>
        </p:txBody>
      </p:sp>
      <p:sp>
        <p:nvSpPr>
          <p:cNvPr id="4" name="TextBox 3"/>
          <p:cNvSpPr txBox="1"/>
          <p:nvPr/>
        </p:nvSpPr>
        <p:spPr>
          <a:xfrm>
            <a:off x="539552" y="404664"/>
            <a:ext cx="8208912" cy="5078313"/>
          </a:xfrm>
          <a:prstGeom prst="rect">
            <a:avLst/>
          </a:prstGeom>
          <a:noFill/>
        </p:spPr>
        <p:txBody>
          <a:bodyPr wrap="square" rtlCol="0">
            <a:spAutoFit/>
          </a:bodyPr>
          <a:lstStyle/>
          <a:p>
            <a:pPr indent="360680" algn="ctr"/>
            <a:r>
              <a:rPr lang="ru-RU" b="1" dirty="0" smtClean="0">
                <a:solidFill>
                  <a:schemeClr val="accent6">
                    <a:lumMod val="75000"/>
                  </a:schemeClr>
                </a:solidFill>
                <a:latin typeface="Times New Roman"/>
              </a:rPr>
              <a:t>3. «Бабочки </a:t>
            </a:r>
            <a:r>
              <a:rPr lang="ru-RU" b="1" dirty="0">
                <a:solidFill>
                  <a:schemeClr val="accent6">
                    <a:lumMod val="75000"/>
                  </a:schemeClr>
                </a:solidFill>
                <a:latin typeface="Times New Roman"/>
              </a:rPr>
              <a:t>и гусеницы»</a:t>
            </a:r>
            <a:endParaRPr lang="ru-RU" sz="1400" b="1" dirty="0">
              <a:solidFill>
                <a:schemeClr val="accent6">
                  <a:lumMod val="75000"/>
                </a:schemeClr>
              </a:solidFill>
              <a:latin typeface="Calibri"/>
            </a:endParaRPr>
          </a:p>
          <a:p>
            <a:pPr indent="360680" algn="just"/>
            <a:r>
              <a:rPr lang="ru-RU" dirty="0">
                <a:solidFill>
                  <a:srgbClr val="000000"/>
                </a:solidFill>
                <a:latin typeface="Times New Roman"/>
              </a:rPr>
              <a:t>Цель: научить детей сортировать предметы по величине, учить быстро и обдуманно выполнять свои действия.</a:t>
            </a:r>
            <a:endParaRPr lang="ru-RU" sz="1400" dirty="0">
              <a:solidFill>
                <a:srgbClr val="000000"/>
              </a:solidFill>
              <a:latin typeface="Calibri"/>
            </a:endParaRPr>
          </a:p>
          <a:p>
            <a:pPr indent="360680" algn="just"/>
            <a:r>
              <a:rPr lang="ru-RU" dirty="0">
                <a:solidFill>
                  <a:srgbClr val="000000"/>
                </a:solidFill>
                <a:latin typeface="Times New Roman"/>
              </a:rPr>
              <a:t>Оборудование: фигурки яблок и цветов, возрастающие по величине.</a:t>
            </a:r>
            <a:endParaRPr lang="ru-RU" sz="1400" dirty="0">
              <a:solidFill>
                <a:srgbClr val="000000"/>
              </a:solidFill>
              <a:latin typeface="Calibri"/>
            </a:endParaRPr>
          </a:p>
          <a:p>
            <a:pPr indent="360680" algn="just"/>
            <a:r>
              <a:rPr lang="ru-RU" dirty="0">
                <a:solidFill>
                  <a:srgbClr val="000000"/>
                </a:solidFill>
                <a:latin typeface="Times New Roman"/>
              </a:rPr>
              <a:t>Ход: дети делятся на две команды: у одной название «Бабочки», у другой – «Гусеницы». Для игры используется три стола. На одном из них располагаются фигурки яблок и цветочков, на два других команды будут раскладывать свои фигурки. Дети выстраиваются в две колонны. По команде воспитателя игра начинается: дети, стоящие в колоннах первыми, подбегают к столу, выбирают самую большую из лежащий там фигурок: «Бабочки» – фигурку цветка, «Гусеницы» – фигурку яблока, подбегают к своему столу и кладут туда фигурку на левый край стола, затем возвращаются в колонну и встают в конец. Следующая пара детей выбирает из оставшихся фигурок самые крупные, бегут к своему столу и кладут свои фигурки после тех, что уже лежат. Игра продолжается до тех пор, пока все фигурки не будут сложены по убыванию. После этого проверяется порядок выложенных фигур, исправляются ошибки, если они есть. Побеждает та команда, которая первой без ошибок справилась с заданием или сделала меньше ошибок, чем соперники.</a:t>
            </a:r>
            <a:endParaRPr lang="ru-RU" sz="1400" b="0" i="0" dirty="0">
              <a:solidFill>
                <a:srgbClr val="000000"/>
              </a:solidFill>
              <a:effectLst/>
              <a:latin typeface="Calibri"/>
            </a:endParaRPr>
          </a:p>
        </p:txBody>
      </p:sp>
    </p:spTree>
    <p:extLst>
      <p:ext uri="{BB962C8B-B14F-4D97-AF65-F5344CB8AC3E}">
        <p14:creationId xmlns:p14="http://schemas.microsoft.com/office/powerpoint/2010/main" val="4181506182"/>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568952" cy="5355312"/>
          </a:xfrm>
          <a:prstGeom prst="rect">
            <a:avLst/>
          </a:prstGeom>
          <a:noFill/>
        </p:spPr>
        <p:txBody>
          <a:bodyPr wrap="square" rtlCol="0">
            <a:spAutoFit/>
          </a:bodyPr>
          <a:lstStyle/>
          <a:p>
            <a:pPr indent="360680" algn="ctr"/>
            <a:r>
              <a:rPr lang="ru-RU" b="1" dirty="0">
                <a:solidFill>
                  <a:srgbClr val="00B0F0"/>
                </a:solidFill>
                <a:latin typeface="Times New Roman"/>
              </a:rPr>
              <a:t>Игры, направленные на развитие восприятия цвета, формы, величины</a:t>
            </a:r>
            <a:endParaRPr lang="ru-RU" sz="1400" dirty="0">
              <a:solidFill>
                <a:srgbClr val="00B0F0"/>
              </a:solidFill>
              <a:latin typeface="Calibri"/>
            </a:endParaRPr>
          </a:p>
          <a:p>
            <a:pPr indent="360680" algn="ctr"/>
            <a:r>
              <a:rPr lang="ru-RU" b="1" dirty="0" smtClean="0">
                <a:solidFill>
                  <a:schemeClr val="accent4"/>
                </a:solidFill>
                <a:latin typeface="Times New Roman"/>
              </a:rPr>
              <a:t>1. «Узнай </a:t>
            </a:r>
            <a:r>
              <a:rPr lang="ru-RU" b="1" dirty="0">
                <a:solidFill>
                  <a:schemeClr val="accent4"/>
                </a:solidFill>
                <a:latin typeface="Times New Roman"/>
              </a:rPr>
              <a:t>предмет»</a:t>
            </a:r>
            <a:endParaRPr lang="ru-RU" sz="1400" b="1" dirty="0">
              <a:solidFill>
                <a:schemeClr val="accent4"/>
              </a:solidFill>
              <a:latin typeface="Calibri"/>
            </a:endParaRPr>
          </a:p>
          <a:p>
            <a:pPr indent="360680" algn="just"/>
            <a:r>
              <a:rPr lang="ru-RU" dirty="0">
                <a:solidFill>
                  <a:srgbClr val="000000"/>
                </a:solidFill>
                <a:latin typeface="Times New Roman"/>
              </a:rPr>
              <a:t>Цель: развивать восприятие цвета, формы и величины.</a:t>
            </a:r>
            <a:endParaRPr lang="ru-RU" sz="1400" dirty="0">
              <a:solidFill>
                <a:srgbClr val="000000"/>
              </a:solidFill>
              <a:latin typeface="Calibri"/>
            </a:endParaRPr>
          </a:p>
          <a:p>
            <a:pPr indent="360680" algn="just"/>
            <a:r>
              <a:rPr lang="ru-RU" dirty="0">
                <a:solidFill>
                  <a:srgbClr val="000000"/>
                </a:solidFill>
                <a:latin typeface="Times New Roman"/>
              </a:rPr>
              <a:t>Оборудование: карточки с изображением геометрических фигур.</a:t>
            </a:r>
            <a:endParaRPr lang="ru-RU" sz="1400" dirty="0">
              <a:solidFill>
                <a:srgbClr val="000000"/>
              </a:solidFill>
              <a:latin typeface="Calibri"/>
            </a:endParaRPr>
          </a:p>
          <a:p>
            <a:pPr indent="360680" algn="just"/>
            <a:r>
              <a:rPr lang="ru-RU" dirty="0">
                <a:solidFill>
                  <a:srgbClr val="000000"/>
                </a:solidFill>
                <a:latin typeface="Times New Roman"/>
              </a:rPr>
              <a:t>Ход игры: Ребёнку даются задания, направленные на дифференциацию признаков цвета, величины, формы.</a:t>
            </a:r>
            <a:endParaRPr lang="ru-RU" sz="1400" dirty="0">
              <a:solidFill>
                <a:srgbClr val="000000"/>
              </a:solidFill>
              <a:latin typeface="Calibri"/>
            </a:endParaRPr>
          </a:p>
          <a:p>
            <a:pPr indent="360680" algn="just"/>
            <a:r>
              <a:rPr lang="ru-RU" dirty="0">
                <a:solidFill>
                  <a:srgbClr val="000000"/>
                </a:solidFill>
                <a:latin typeface="Times New Roman"/>
              </a:rPr>
              <a:t>а)     Дай мишке круг, дай кукле треугольник, дай зайке квадрат. Положи квадрат на окно. Положи круг на диван. Положи красный круг, синий квадрат, принеси зелёный треугольник.</a:t>
            </a:r>
            <a:endParaRPr lang="ru-RU" sz="1400" dirty="0">
              <a:solidFill>
                <a:srgbClr val="000000"/>
              </a:solidFill>
              <a:latin typeface="Calibri"/>
            </a:endParaRPr>
          </a:p>
          <a:p>
            <a:pPr indent="360680" algn="just"/>
            <a:r>
              <a:rPr lang="ru-RU" dirty="0">
                <a:solidFill>
                  <a:srgbClr val="000000"/>
                </a:solidFill>
                <a:latin typeface="Times New Roman"/>
              </a:rPr>
              <a:t>б)    Собери все круги, отдельно положи синие круги, зелёные круги, жёлтые круги, красные круги.</a:t>
            </a:r>
            <a:endParaRPr lang="ru-RU" sz="1400" dirty="0">
              <a:solidFill>
                <a:srgbClr val="000000"/>
              </a:solidFill>
              <a:latin typeface="Calibri"/>
            </a:endParaRPr>
          </a:p>
          <a:p>
            <a:pPr indent="360680" algn="just"/>
            <a:r>
              <a:rPr lang="ru-RU" dirty="0">
                <a:solidFill>
                  <a:srgbClr val="000000"/>
                </a:solidFill>
                <a:latin typeface="Times New Roman"/>
              </a:rPr>
              <a:t>в)     Покажи треугольники, затем выбери синие треугольники, зелёные треугольники, жёлтые треугольники, красные треугольники.</a:t>
            </a:r>
            <a:endParaRPr lang="ru-RU" sz="1400" dirty="0">
              <a:solidFill>
                <a:srgbClr val="000000"/>
              </a:solidFill>
              <a:latin typeface="Calibri"/>
            </a:endParaRPr>
          </a:p>
          <a:p>
            <a:pPr indent="360680" algn="just"/>
            <a:r>
              <a:rPr lang="ru-RU" dirty="0">
                <a:solidFill>
                  <a:srgbClr val="000000"/>
                </a:solidFill>
                <a:latin typeface="Times New Roman"/>
              </a:rPr>
              <a:t>г)     Собери все квадраты, выбери синие квадраты, жёлтые квадраты, зелёные квадраты.</a:t>
            </a:r>
            <a:endParaRPr lang="ru-RU" sz="1400" dirty="0">
              <a:solidFill>
                <a:srgbClr val="000000"/>
              </a:solidFill>
              <a:latin typeface="Calibri"/>
            </a:endParaRPr>
          </a:p>
          <a:p>
            <a:pPr indent="360680" algn="just"/>
            <a:r>
              <a:rPr lang="ru-RU" dirty="0">
                <a:solidFill>
                  <a:srgbClr val="000000"/>
                </a:solidFill>
                <a:latin typeface="Times New Roman"/>
              </a:rPr>
              <a:t>д)    Покажи маленькие круги (маленькие треугольники, маленькие квадраты).</a:t>
            </a:r>
            <a:endParaRPr lang="ru-RU" sz="1400" dirty="0">
              <a:solidFill>
                <a:srgbClr val="000000"/>
              </a:solidFill>
              <a:latin typeface="Calibri"/>
            </a:endParaRPr>
          </a:p>
          <a:p>
            <a:pPr indent="360680" algn="just"/>
            <a:r>
              <a:rPr lang="ru-RU" dirty="0">
                <a:solidFill>
                  <a:srgbClr val="000000"/>
                </a:solidFill>
                <a:latin typeface="Times New Roman"/>
              </a:rPr>
              <a:t>е)     Собери большие круги (квадраты, треугольники).</a:t>
            </a:r>
            <a:endParaRPr lang="ru-RU" sz="1400" dirty="0">
              <a:solidFill>
                <a:srgbClr val="000000"/>
              </a:solidFill>
              <a:latin typeface="Calibri"/>
            </a:endParaRPr>
          </a:p>
          <a:p>
            <a:pPr indent="360680" algn="just"/>
            <a:r>
              <a:rPr lang="ru-RU" dirty="0">
                <a:solidFill>
                  <a:srgbClr val="000000"/>
                </a:solidFill>
                <a:latin typeface="Times New Roman"/>
              </a:rPr>
              <a:t>ж)   Покажи зелёные большие квадраты, маленькие синие круги, большие красные треугольники, маленькие зелёные квадраты.</a:t>
            </a:r>
            <a:endParaRPr lang="ru-RU" sz="1400" b="0" i="0" dirty="0">
              <a:solidFill>
                <a:srgbClr val="000000"/>
              </a:solidFill>
              <a:effectLst/>
              <a:latin typeface="Calibri"/>
            </a:endParaRPr>
          </a:p>
        </p:txBody>
      </p:sp>
    </p:spTree>
    <p:extLst>
      <p:ext uri="{BB962C8B-B14F-4D97-AF65-F5344CB8AC3E}">
        <p14:creationId xmlns:p14="http://schemas.microsoft.com/office/powerpoint/2010/main" val="302216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55576" y="1700808"/>
            <a:ext cx="7200800" cy="2554545"/>
          </a:xfrm>
          <a:prstGeom prst="rect">
            <a:avLst/>
          </a:prstGeom>
          <a:noFill/>
        </p:spPr>
        <p:txBody>
          <a:bodyPr wrap="square" lIns="91440" tIns="45720" rIns="91440" bIns="45720">
            <a:spAutoFit/>
          </a:bodyPr>
          <a:lstStyle/>
          <a:p>
            <a:pPr lvl="0" algn="ctr"/>
            <a:r>
              <a:rPr lang="ru-RU"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дидактические игры и упражнения для выработки навыков </a:t>
            </a:r>
          </a:p>
          <a:p>
            <a:pPr lvl="0" algn="ctr"/>
            <a:r>
              <a:rPr lang="ru-RU"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счета с использованием различных анализаторов</a:t>
            </a:r>
          </a:p>
        </p:txBody>
      </p:sp>
      <p:sp>
        <p:nvSpPr>
          <p:cNvPr id="2" name="AutoShape 2" descr="https://allyslide.com/thumbs/9ec502c5295051bf182d7ac95413cbe2/img5.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34810636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568952" cy="4247317"/>
          </a:xfrm>
          <a:prstGeom prst="rect">
            <a:avLst/>
          </a:prstGeom>
          <a:noFill/>
        </p:spPr>
        <p:txBody>
          <a:bodyPr wrap="square" rtlCol="0">
            <a:spAutoFit/>
          </a:bodyPr>
          <a:lstStyle/>
          <a:p>
            <a:pPr indent="360680" algn="ctr"/>
            <a:r>
              <a:rPr lang="ru-RU" b="1" dirty="0" smtClean="0">
                <a:solidFill>
                  <a:schemeClr val="accent4"/>
                </a:solidFill>
                <a:latin typeface="Times New Roman"/>
              </a:rPr>
              <a:t>2. «У </a:t>
            </a:r>
            <a:r>
              <a:rPr lang="ru-RU" b="1" dirty="0">
                <a:solidFill>
                  <a:schemeClr val="accent4"/>
                </a:solidFill>
                <a:latin typeface="Times New Roman"/>
              </a:rPr>
              <a:t>кого какое платье»</a:t>
            </a:r>
            <a:endParaRPr lang="ru-RU" sz="1400" b="1" dirty="0">
              <a:solidFill>
                <a:schemeClr val="accent4"/>
              </a:solidFill>
              <a:latin typeface="Calibri"/>
            </a:endParaRPr>
          </a:p>
          <a:p>
            <a:pPr indent="360680" algn="just"/>
            <a:r>
              <a:rPr lang="ru-RU" dirty="0">
                <a:solidFill>
                  <a:srgbClr val="000000"/>
                </a:solidFill>
                <a:latin typeface="Times New Roman"/>
              </a:rPr>
              <a:t>Цель: учить младших дошкольников выбирать предметы по слову, обозначающему цвет. Группировать оттенки одного цветового тона.</a:t>
            </a:r>
            <a:endParaRPr lang="ru-RU" sz="1400" dirty="0">
              <a:solidFill>
                <a:srgbClr val="000000"/>
              </a:solidFill>
              <a:latin typeface="Calibri"/>
            </a:endParaRPr>
          </a:p>
          <a:p>
            <a:pPr indent="360680" algn="just"/>
            <a:r>
              <a:rPr lang="ru-RU" dirty="0">
                <a:solidFill>
                  <a:srgbClr val="000000"/>
                </a:solidFill>
                <a:latin typeface="Times New Roman"/>
              </a:rPr>
              <a:t>Оборудование: Куклы. Вырезанные из картона в платьях разных цветов (однотонные платья), </a:t>
            </a:r>
            <a:r>
              <a:rPr lang="ru-RU" dirty="0" err="1">
                <a:solidFill>
                  <a:srgbClr val="000000"/>
                </a:solidFill>
                <a:latin typeface="Times New Roman"/>
              </a:rPr>
              <a:t>фланелеграф</a:t>
            </a:r>
            <a:r>
              <a:rPr lang="ru-RU" dirty="0">
                <a:solidFill>
                  <a:srgbClr val="000000"/>
                </a:solidFill>
                <a:latin typeface="Times New Roman"/>
              </a:rPr>
              <a:t>, магниты.</a:t>
            </a:r>
            <a:endParaRPr lang="ru-RU" sz="1400" dirty="0">
              <a:solidFill>
                <a:srgbClr val="000000"/>
              </a:solidFill>
              <a:latin typeface="Calibri"/>
            </a:endParaRPr>
          </a:p>
          <a:p>
            <a:pPr indent="360680" algn="just"/>
            <a:r>
              <a:rPr lang="ru-RU" dirty="0">
                <a:solidFill>
                  <a:srgbClr val="000000"/>
                </a:solidFill>
                <a:latin typeface="Times New Roman"/>
              </a:rPr>
              <a:t>Ход: Смотрите, ребята, какие красивые куклы водят хоровод на нашем </a:t>
            </a:r>
            <a:r>
              <a:rPr lang="ru-RU" dirty="0" err="1">
                <a:solidFill>
                  <a:srgbClr val="000000"/>
                </a:solidFill>
                <a:latin typeface="Times New Roman"/>
              </a:rPr>
              <a:t>фланелеграфе</a:t>
            </a:r>
            <a:r>
              <a:rPr lang="ru-RU" dirty="0">
                <a:solidFill>
                  <a:srgbClr val="000000"/>
                </a:solidFill>
                <a:latin typeface="Times New Roman"/>
              </a:rPr>
              <a:t>. Давайте внимательно рассмотрим их и выясним, чем они отличаются друг от друга.</a:t>
            </a:r>
            <a:endParaRPr lang="ru-RU" sz="1400" dirty="0">
              <a:solidFill>
                <a:srgbClr val="000000"/>
              </a:solidFill>
              <a:latin typeface="Calibri"/>
            </a:endParaRPr>
          </a:p>
          <a:p>
            <a:pPr indent="360680" algn="just"/>
            <a:r>
              <a:rPr lang="ru-RU" dirty="0">
                <a:solidFill>
                  <a:srgbClr val="000000"/>
                </a:solidFill>
                <a:latin typeface="Times New Roman"/>
              </a:rPr>
              <a:t>Чем отличаются друг от друга наши куклы? Правильно, цветом платья. Я буду показывать вам куклу, а вы говорить, какого цвета у неё платье. Показываю по одной кукле и поочередно опрашиваю младших дошкольников, уточняя и исправляя их ответы.</a:t>
            </a:r>
            <a:endParaRPr lang="ru-RU" sz="1400" dirty="0">
              <a:solidFill>
                <a:srgbClr val="000000"/>
              </a:solidFill>
              <a:latin typeface="Calibri"/>
            </a:endParaRPr>
          </a:p>
          <a:p>
            <a:pPr indent="360680" algn="just"/>
            <a:r>
              <a:rPr lang="ru-RU" dirty="0">
                <a:solidFill>
                  <a:srgbClr val="000000"/>
                </a:solidFill>
                <a:latin typeface="Times New Roman"/>
              </a:rPr>
              <a:t>Какие молодцы, ребята, многие из вас правильно назвали цвета. Наши куклы довольны, так как теперь знают какого цвета их платье. Так же мы выяснили, что у основных цветов есть оттенки и они имеют свое название.</a:t>
            </a:r>
            <a:endParaRPr lang="ru-RU" sz="1400" b="0" i="0" dirty="0">
              <a:solidFill>
                <a:srgbClr val="000000"/>
              </a:solidFill>
              <a:effectLst/>
              <a:latin typeface="Calibri"/>
            </a:endParaRPr>
          </a:p>
        </p:txBody>
      </p:sp>
    </p:spTree>
    <p:extLst>
      <p:ext uri="{BB962C8B-B14F-4D97-AF65-F5344CB8AC3E}">
        <p14:creationId xmlns:p14="http://schemas.microsoft.com/office/powerpoint/2010/main" val="157497786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556792"/>
            <a:ext cx="7848872" cy="2800767"/>
          </a:xfrm>
          <a:prstGeom prst="rect">
            <a:avLst/>
          </a:prstGeom>
          <a:noFill/>
        </p:spPr>
        <p:txBody>
          <a:bodyPr wrap="square" rtlCol="0">
            <a:spAutoFit/>
          </a:bodyPr>
          <a:lstStyle/>
          <a:p>
            <a:pPr lvl="0" algn="ctr">
              <a:spcBef>
                <a:spcPts val="600"/>
              </a:spcBef>
              <a:buClr>
                <a:srgbClr val="F3A447"/>
              </a:buClr>
              <a:buSzPct val="85000"/>
            </a:pPr>
            <a:r>
              <a:rPr lang="ru-RU" sz="4400" b="1" spc="100" dirty="0">
                <a:solidFill>
                  <a:srgbClr val="C00000"/>
                </a:solidFill>
                <a:latin typeface="Constantia"/>
              </a:rPr>
              <a:t>Дидактические игры и упражнения по составлению фигур из счетных палочек.</a:t>
            </a:r>
          </a:p>
        </p:txBody>
      </p:sp>
    </p:spTree>
    <p:extLst>
      <p:ext uri="{BB962C8B-B14F-4D97-AF65-F5344CB8AC3E}">
        <p14:creationId xmlns:p14="http://schemas.microsoft.com/office/powerpoint/2010/main" val="147423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20688"/>
            <a:ext cx="7920880" cy="5078313"/>
          </a:xfrm>
          <a:prstGeom prst="rect">
            <a:avLst/>
          </a:prstGeom>
          <a:noFill/>
        </p:spPr>
        <p:txBody>
          <a:bodyPr wrap="square" rtlCol="0">
            <a:spAutoFit/>
          </a:bodyPr>
          <a:lstStyle/>
          <a:p>
            <a:pPr algn="just"/>
            <a:r>
              <a:rPr lang="ru-RU" dirty="0" smtClean="0">
                <a:latin typeface="Times New Roman" panose="02020603050405020304" pitchFamily="18" charset="0"/>
                <a:cs typeface="Times New Roman" panose="02020603050405020304" pitchFamily="18" charset="0"/>
              </a:rPr>
              <a:t>      Их </a:t>
            </a:r>
            <a:r>
              <a:rPr lang="ru-RU" dirty="0">
                <a:latin typeface="Times New Roman" panose="02020603050405020304" pitchFamily="18" charset="0"/>
                <a:cs typeface="Times New Roman" panose="02020603050405020304" pitchFamily="18" charset="0"/>
              </a:rPr>
              <a:t>называют задачами на смекалку геометрического характера, так как в ходе решения, как правило, идет преобразование одних фигур в другие, а не только изменение их количества. В дошкольном возрасте используются самые простые головоломки.</a:t>
            </a:r>
          </a:p>
          <a:p>
            <a:pPr lvl="0"/>
            <a:r>
              <a:rPr lang="ru-RU" dirty="0" smtClean="0">
                <a:solidFill>
                  <a:srgbClr val="272727"/>
                </a:solidFill>
                <a:latin typeface="Times New Roman" panose="02020603050405020304" pitchFamily="18" charset="0"/>
                <a:cs typeface="Times New Roman" panose="02020603050405020304" pitchFamily="18" charset="0"/>
              </a:rPr>
              <a:t>     Ребенок </a:t>
            </a:r>
            <a:r>
              <a:rPr lang="ru-RU" dirty="0">
                <a:solidFill>
                  <a:srgbClr val="272727"/>
                </a:solidFill>
                <a:latin typeface="Times New Roman" panose="02020603050405020304" pitchFamily="18" charset="0"/>
                <a:cs typeface="Times New Roman" panose="02020603050405020304" pitchFamily="18" charset="0"/>
              </a:rPr>
              <a:t>упражняется в составлении геометрических фигур на плоскости стола. Ребенок анализирует и обследует фигуры зрительно-осязаемым способом</a:t>
            </a:r>
            <a:r>
              <a:rPr lang="ru-RU" dirty="0" smtClean="0">
                <a:solidFill>
                  <a:srgbClr val="272727"/>
                </a:solidFill>
                <a:latin typeface="Times New Roman" panose="02020603050405020304" pitchFamily="18" charset="0"/>
                <a:cs typeface="Times New Roman" panose="02020603050405020304" pitchFamily="18" charset="0"/>
              </a:rPr>
              <a:t>.</a:t>
            </a:r>
          </a:p>
          <a:p>
            <a:pPr lvl="0"/>
            <a:r>
              <a:rPr lang="ru-RU" dirty="0" smtClean="0">
                <a:solidFill>
                  <a:srgbClr val="272727"/>
                </a:solidFill>
                <a:latin typeface="Times New Roman" panose="02020603050405020304" pitchFamily="18" charset="0"/>
                <a:cs typeface="Times New Roman" panose="02020603050405020304" pitchFamily="18" charset="0"/>
              </a:rPr>
              <a:t>      Назначение</a:t>
            </a:r>
            <a:r>
              <a:rPr lang="ru-RU" dirty="0">
                <a:solidFill>
                  <a:srgbClr val="272727"/>
                </a:solidFill>
                <a:latin typeface="Times New Roman" panose="02020603050405020304" pitchFamily="18" charset="0"/>
                <a:cs typeface="Times New Roman" panose="02020603050405020304" pitchFamily="18" charset="0"/>
              </a:rPr>
              <a:t>. Развитие пространственных представлений, закрепление знаний о свойствах и отличительных признаках геометрических фигур</a:t>
            </a:r>
            <a:r>
              <a:rPr lang="ru-RU" dirty="0" smtClean="0">
                <a:solidFill>
                  <a:srgbClr val="272727"/>
                </a:solidFill>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r>
              <a:rPr lang="ru-RU" dirty="0" smtClean="0">
                <a:solidFill>
                  <a:srgbClr val="272727"/>
                </a:solidFill>
                <a:latin typeface="Times New Roman" panose="02020603050405020304" pitchFamily="18" charset="0"/>
                <a:cs typeface="Times New Roman" panose="02020603050405020304" pitchFamily="18" charset="0"/>
              </a:rPr>
              <a:t>Из </a:t>
            </a:r>
            <a:r>
              <a:rPr lang="ru-RU" dirty="0">
                <a:solidFill>
                  <a:srgbClr val="272727"/>
                </a:solidFill>
                <a:latin typeface="Times New Roman" panose="02020603050405020304" pitchFamily="18" charset="0"/>
                <a:cs typeface="Times New Roman" panose="02020603050405020304" pitchFamily="18" charset="0"/>
              </a:rPr>
              <a:t>цветных счетных палочек дети составляют различные изображения, геометрические фигуры, элементарно видоизменяют их. Даются задания с последующим </a:t>
            </a:r>
            <a:r>
              <a:rPr lang="ru-RU" dirty="0" smtClean="0">
                <a:solidFill>
                  <a:srgbClr val="272727"/>
                </a:solidFill>
                <a:latin typeface="Times New Roman" panose="02020603050405020304" pitchFamily="18" charset="0"/>
                <a:cs typeface="Times New Roman" panose="02020603050405020304" pitchFamily="18" charset="0"/>
              </a:rPr>
              <a:t>усложнением.</a:t>
            </a:r>
            <a:r>
              <a:rPr lang="ru-RU" dirty="0" smtClean="0">
                <a:solidFill>
                  <a:prstClr val="black"/>
                </a:solidFill>
                <a:latin typeface="Times New Roman" panose="02020603050405020304" pitchFamily="18" charset="0"/>
                <a:cs typeface="Times New Roman" panose="02020603050405020304" pitchFamily="18" charset="0"/>
              </a:rPr>
              <a:t> </a:t>
            </a:r>
            <a:r>
              <a:rPr lang="ru-RU" dirty="0" smtClean="0">
                <a:solidFill>
                  <a:srgbClr val="272727"/>
                </a:solidFill>
                <a:latin typeface="Times New Roman" panose="02020603050405020304" pitchFamily="18" charset="0"/>
                <a:cs typeface="Times New Roman" panose="02020603050405020304" pitchFamily="18" charset="0"/>
              </a:rPr>
              <a:t>Дети </a:t>
            </a:r>
            <a:r>
              <a:rPr lang="ru-RU" dirty="0">
                <a:solidFill>
                  <a:srgbClr val="272727"/>
                </a:solidFill>
                <a:latin typeface="Times New Roman" panose="02020603050405020304" pitchFamily="18" charset="0"/>
                <a:cs typeface="Times New Roman" panose="02020603050405020304" pitchFamily="18" charset="0"/>
              </a:rPr>
              <a:t>составляют из палочек сначала предметные изображения: дома, кораблики, несложные постройки, предметы мебели, после этого геометрические фигуры: квадраты, треугольники, прямоугольники и четырехугольники разных размеров и с различным соотношением сторон, а затем - снова различные предметные изображения</a:t>
            </a:r>
            <a:r>
              <a:rPr lang="ru-RU" dirty="0" smtClean="0">
                <a:solidFill>
                  <a:srgbClr val="272727"/>
                </a:solidFill>
                <a:latin typeface="Times New Roman" panose="02020603050405020304" pitchFamily="18" charset="0"/>
                <a:cs typeface="Times New Roman" panose="02020603050405020304" pitchFamily="18" charset="0"/>
              </a:rPr>
              <a:t>.</a:t>
            </a:r>
            <a:r>
              <a:rPr lang="ru-RU" dirty="0">
                <a:solidFill>
                  <a:prstClr val="black"/>
                </a:solidFill>
                <a:latin typeface="Times New Roman" panose="02020603050405020304" pitchFamily="18" charset="0"/>
                <a:cs typeface="Times New Roman" panose="02020603050405020304" pitchFamily="18" charset="0"/>
              </a:rPr>
              <a:t/>
            </a:r>
            <a:br>
              <a:rPr lang="ru-RU" dirty="0">
                <a:solidFill>
                  <a:prstClr val="black"/>
                </a:solidFill>
                <a:latin typeface="Times New Roman" panose="02020603050405020304" pitchFamily="18" charset="0"/>
                <a:cs typeface="Times New Roman" panose="02020603050405020304" pitchFamily="18" charset="0"/>
              </a:rPr>
            </a:br>
            <a:r>
              <a:rPr lang="ru-RU" dirty="0">
                <a:solidFill>
                  <a:prstClr val="black"/>
                </a:solidFill>
                <a:latin typeface="Times New Roman" panose="02020603050405020304" pitchFamily="18" charset="0"/>
                <a:cs typeface="Times New Roman" panose="02020603050405020304" pitchFamily="18" charset="0"/>
              </a:rPr>
              <a:t>    </a:t>
            </a:r>
          </a:p>
          <a:p>
            <a:endParaRPr lang="ru-RU" dirty="0">
              <a:latin typeface="Times New Roman" panose="02020603050405020304" pitchFamily="18" charset="0"/>
              <a:cs typeface="Times New Roman" panose="02020603050405020304" pitchFamily="18" charset="0"/>
            </a:endParaRPr>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5157192"/>
            <a:ext cx="2016224"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23299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hello_html_mdf151e7.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TextBox 3"/>
          <p:cNvSpPr txBox="1"/>
          <p:nvPr/>
        </p:nvSpPr>
        <p:spPr>
          <a:xfrm>
            <a:off x="827584" y="548680"/>
            <a:ext cx="7560840" cy="2308324"/>
          </a:xfrm>
          <a:prstGeom prst="rect">
            <a:avLst/>
          </a:prstGeom>
          <a:noFill/>
        </p:spPr>
        <p:txBody>
          <a:bodyPr wrap="square" rtlCol="0">
            <a:spAutoFit/>
          </a:bodyPr>
          <a:lstStyle/>
          <a:p>
            <a:r>
              <a:rPr lang="ru-RU" b="1" dirty="0" smtClean="0">
                <a:solidFill>
                  <a:srgbClr val="FF0000"/>
                </a:solidFill>
                <a:latin typeface="Times New Roman" panose="02020603050405020304" pitchFamily="18" charset="0"/>
                <a:cs typeface="Times New Roman" panose="02020603050405020304" pitchFamily="18" charset="0"/>
              </a:rPr>
              <a:t>                                    Упражнение «Составь бабочку»</a:t>
            </a:r>
          </a:p>
          <a:p>
            <a:pPr algn="ctr"/>
            <a:r>
              <a:rPr lang="ru-RU" dirty="0" smtClean="0">
                <a:solidFill>
                  <a:srgbClr val="000000"/>
                </a:solidFill>
                <a:latin typeface="Times New Roman" panose="02020603050405020304" pitchFamily="18" charset="0"/>
                <a:cs typeface="Times New Roman" panose="02020603050405020304" pitchFamily="18" charset="0"/>
              </a:rPr>
              <a:t>Бабочка</a:t>
            </a:r>
            <a:endParaRPr lang="ru-RU" dirty="0">
              <a:solidFill>
                <a:srgbClr val="000000"/>
              </a:solidFill>
              <a:latin typeface="Times New Roman" panose="02020603050405020304" pitchFamily="18" charset="0"/>
              <a:cs typeface="Times New Roman" panose="02020603050405020304" pitchFamily="18" charset="0"/>
            </a:endParaRPr>
          </a:p>
          <a:p>
            <a:pPr algn="ctr"/>
            <a:r>
              <a:rPr lang="ru-RU" dirty="0">
                <a:solidFill>
                  <a:srgbClr val="000000"/>
                </a:solidFill>
                <a:latin typeface="Times New Roman" panose="02020603050405020304" pitchFamily="18" charset="0"/>
                <a:cs typeface="Times New Roman" panose="02020603050405020304" pitchFamily="18" charset="0"/>
              </a:rPr>
              <a:t>Нет, не птица, но летает.</a:t>
            </a:r>
            <a:br>
              <a:rPr lang="ru-RU" dirty="0">
                <a:solidFill>
                  <a:srgbClr val="000000"/>
                </a:solidFill>
                <a:latin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cs typeface="Times New Roman" panose="02020603050405020304" pitchFamily="18" charset="0"/>
              </a:rPr>
              <a:t>Высоко она порхает.</a:t>
            </a:r>
            <a:br>
              <a:rPr lang="ru-RU" dirty="0">
                <a:solidFill>
                  <a:srgbClr val="000000"/>
                </a:solidFill>
                <a:latin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cs typeface="Times New Roman" panose="02020603050405020304" pitchFamily="18" charset="0"/>
              </a:rPr>
              <a:t>На цветочке посидит,</a:t>
            </a:r>
            <a:br>
              <a:rPr lang="ru-RU" dirty="0">
                <a:solidFill>
                  <a:srgbClr val="000000"/>
                </a:solidFill>
                <a:latin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cs typeface="Times New Roman" panose="02020603050405020304" pitchFamily="18" charset="0"/>
              </a:rPr>
              <a:t>И раскраской всех манит.</a:t>
            </a:r>
            <a:br>
              <a:rPr lang="ru-RU" dirty="0">
                <a:solidFill>
                  <a:srgbClr val="000000"/>
                </a:solidFill>
                <a:latin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cs typeface="Times New Roman" panose="02020603050405020304" pitchFamily="18" charset="0"/>
              </a:rPr>
              <a:t>Вся такая лапочка,</a:t>
            </a:r>
            <a:br>
              <a:rPr lang="ru-RU" dirty="0">
                <a:solidFill>
                  <a:srgbClr val="000000"/>
                </a:solidFill>
                <a:latin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cs typeface="Times New Roman" panose="02020603050405020304" pitchFamily="18" charset="0"/>
              </a:rPr>
              <a:t>Маленькая...(Бабочка)</a:t>
            </a:r>
            <a:endParaRPr lang="ru-RU" b="0" i="0" dirty="0">
              <a:solidFill>
                <a:srgbClr val="000000"/>
              </a:solidFill>
              <a:effectLst/>
              <a:latin typeface="Times New Roman" panose="02020603050405020304" pitchFamily="18" charset="0"/>
              <a:cs typeface="Times New Roman" panose="02020603050405020304" pitchFamily="18" charset="0"/>
            </a:endParaRPr>
          </a:p>
        </p:txBody>
      </p:sp>
      <p:sp>
        <p:nvSpPr>
          <p:cNvPr id="5" name="AutoShape 4" descr="hello_html_mdf151e7.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3573016"/>
            <a:ext cx="2664296" cy="21913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582521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620688"/>
            <a:ext cx="7632848" cy="1754326"/>
          </a:xfrm>
          <a:prstGeom prst="rect">
            <a:avLst/>
          </a:prstGeom>
          <a:noFill/>
        </p:spPr>
        <p:txBody>
          <a:bodyPr wrap="square" rtlCol="0">
            <a:spAutoFit/>
          </a:bodyPr>
          <a:lstStyle/>
          <a:p>
            <a:pPr algn="ctr"/>
            <a:r>
              <a:rPr lang="ru-RU" b="1" dirty="0" smtClean="0">
                <a:solidFill>
                  <a:srgbClr val="FF0000"/>
                </a:solidFill>
                <a:latin typeface="Times New Roman" panose="02020603050405020304" pitchFamily="18" charset="0"/>
                <a:cs typeface="Times New Roman" panose="02020603050405020304" pitchFamily="18" charset="0"/>
              </a:rPr>
              <a:t>Упражнение «Составь дом»</a:t>
            </a:r>
          </a:p>
          <a:p>
            <a:r>
              <a:rPr lang="ru-RU" dirty="0" smtClean="0">
                <a:solidFill>
                  <a:srgbClr val="000000"/>
                </a:solidFill>
                <a:latin typeface="Times New Roman" panose="02020603050405020304" pitchFamily="18" charset="0"/>
                <a:cs typeface="Times New Roman" panose="02020603050405020304" pitchFamily="18" charset="0"/>
              </a:rPr>
              <a:t>В </a:t>
            </a:r>
            <a:r>
              <a:rPr lang="ru-RU" dirty="0">
                <a:solidFill>
                  <a:srgbClr val="000000"/>
                </a:solidFill>
                <a:latin typeface="Times New Roman" panose="02020603050405020304" pitchFamily="18" charset="0"/>
                <a:cs typeface="Times New Roman" panose="02020603050405020304" pitchFamily="18" charset="0"/>
              </a:rPr>
              <a:t>чёрном небе до зари</a:t>
            </a:r>
            <a:br>
              <a:rPr lang="ru-RU" dirty="0">
                <a:solidFill>
                  <a:srgbClr val="000000"/>
                </a:solidFill>
                <a:latin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cs typeface="Times New Roman" panose="02020603050405020304" pitchFamily="18" charset="0"/>
              </a:rPr>
              <a:t>Тускло светят Фонари.</a:t>
            </a:r>
            <a:br>
              <a:rPr lang="ru-RU" dirty="0">
                <a:solidFill>
                  <a:srgbClr val="000000"/>
                </a:solidFill>
                <a:latin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cs typeface="Times New Roman" panose="02020603050405020304" pitchFamily="18" charset="0"/>
              </a:rPr>
              <a:t>Фонари - Фонарики</a:t>
            </a:r>
            <a:br>
              <a:rPr lang="ru-RU" dirty="0">
                <a:solidFill>
                  <a:srgbClr val="000000"/>
                </a:solidFill>
                <a:latin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cs typeface="Times New Roman" panose="02020603050405020304" pitchFamily="18" charset="0"/>
              </a:rPr>
              <a:t>Меньше, чем комарики.</a:t>
            </a:r>
          </a:p>
          <a:p>
            <a:r>
              <a:rPr lang="ru-RU" dirty="0" smtClean="0">
                <a:solidFill>
                  <a:srgbClr val="000000"/>
                </a:solidFill>
                <a:latin typeface="Times New Roman" panose="02020603050405020304" pitchFamily="18" charset="0"/>
                <a:cs typeface="Times New Roman" panose="02020603050405020304" pitchFamily="18" charset="0"/>
              </a:rPr>
              <a:t>(Дом)</a:t>
            </a:r>
            <a:endParaRPr lang="ru-RU" b="0" i="0" dirty="0">
              <a:solidFill>
                <a:srgbClr val="000000"/>
              </a:solidFill>
              <a:effectLst/>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1468" y="3068960"/>
            <a:ext cx="2769096" cy="1938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43841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9532" y="332656"/>
            <a:ext cx="8208912" cy="5078313"/>
          </a:xfrm>
          <a:prstGeom prst="rect">
            <a:avLst/>
          </a:prstGeom>
          <a:noFill/>
        </p:spPr>
        <p:txBody>
          <a:bodyPr wrap="square" rtlCol="0">
            <a:spAutoFit/>
          </a:bodyPr>
          <a:lstStyle/>
          <a:p>
            <a:pPr algn="ctr"/>
            <a:r>
              <a:rPr lang="ru-RU" b="1" dirty="0">
                <a:solidFill>
                  <a:srgbClr val="FF0000"/>
                </a:solidFill>
              </a:rPr>
              <a:t>Математические Задания</a:t>
            </a:r>
            <a:r>
              <a:rPr lang="ru-RU" b="1" dirty="0" smtClean="0">
                <a:solidFill>
                  <a:srgbClr val="FF0000"/>
                </a:solidFill>
              </a:rPr>
              <a:t>:</a:t>
            </a:r>
            <a:endParaRPr lang="ru-RU" b="1" dirty="0">
              <a:solidFill>
                <a:srgbClr val="FF0000"/>
              </a:solidFill>
            </a:endParaRPr>
          </a:p>
          <a:p>
            <a:r>
              <a:rPr lang="ru-RU" dirty="0"/>
              <a:t>1. Составить 2 равных треугольника из 5 палочек</a:t>
            </a:r>
          </a:p>
          <a:p>
            <a:r>
              <a:rPr lang="ru-RU" dirty="0"/>
              <a:t>2. Составить 2 равных квадрата из 7 палочек</a:t>
            </a:r>
          </a:p>
          <a:p>
            <a:r>
              <a:rPr lang="ru-RU" dirty="0"/>
              <a:t>3. Составить 3 равных треугольника из 7 палочек</a:t>
            </a:r>
          </a:p>
          <a:p>
            <a:r>
              <a:rPr lang="ru-RU" dirty="0"/>
              <a:t>4. Составить 4 равных треугольника из 9 палочек</a:t>
            </a:r>
          </a:p>
          <a:p>
            <a:r>
              <a:rPr lang="ru-RU" dirty="0"/>
              <a:t>5. Составить 3 равных квадрата из 10 палочек</a:t>
            </a:r>
          </a:p>
          <a:p>
            <a:r>
              <a:rPr lang="ru-RU" dirty="0"/>
              <a:t>6. Из 5 палочек составить квадрат и 2 равных треугольника</a:t>
            </a:r>
          </a:p>
          <a:p>
            <a:r>
              <a:rPr lang="ru-RU" dirty="0"/>
              <a:t>7. Из 9 палочек составить квадрат и 4 треугольника</a:t>
            </a:r>
          </a:p>
          <a:p>
            <a:r>
              <a:rPr lang="ru-RU" dirty="0"/>
              <a:t>8. Из 9 палочек составить 2 квадрата и 4 равных треугольника (из 7 палочек составляют 2 квадрата и делят на треугольники</a:t>
            </a:r>
          </a:p>
          <a:p>
            <a:r>
              <a:rPr lang="ru-RU" dirty="0"/>
              <a:t>9. Из 10 палочек составить 2 квадрата: большой и маленький (маленький квадрат составляется из 2 палочек внутри большого).</a:t>
            </a:r>
          </a:p>
          <a:p>
            <a:r>
              <a:rPr lang="ru-RU" dirty="0"/>
              <a:t>10. Из 9 палочек составить 5 треугольников (4 маленьких треугольника, полученных в результате при-строения, образуют 1 большой).</a:t>
            </a:r>
          </a:p>
          <a:p>
            <a:r>
              <a:rPr lang="ru-RU" dirty="0"/>
              <a:t>11.  Составить квадрат и треугольник маленького размера</a:t>
            </a:r>
          </a:p>
          <a:p>
            <a:r>
              <a:rPr lang="ru-RU" dirty="0"/>
              <a:t>12. Составить маленький и большой квадраты</a:t>
            </a:r>
          </a:p>
          <a:p>
            <a:r>
              <a:rPr lang="ru-RU" dirty="0"/>
              <a:t>13. Составить прямоугольник, верхняя и нижняя стороны которого будут равны 3 палочкам, а левая и правая – 2.</a:t>
            </a:r>
          </a:p>
        </p:txBody>
      </p:sp>
    </p:spTree>
    <p:extLst>
      <p:ext uri="{BB962C8B-B14F-4D97-AF65-F5344CB8AC3E}">
        <p14:creationId xmlns:p14="http://schemas.microsoft.com/office/powerpoint/2010/main" val="3562773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166843"/>
            <a:ext cx="7488832" cy="3046988"/>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4800" b="0" i="0" u="none" strike="noStrike" kern="0" cap="none" spc="-100" normalizeH="0" baseline="0" noProof="0" dirty="0" smtClean="0">
                <a:ln w="3200">
                  <a:solidFill>
                    <a:srgbClr val="444D26">
                      <a:shade val="75000"/>
                      <a:alpha val="25000"/>
                    </a:srgbClr>
                  </a:solidFill>
                  <a:prstDash val="solid"/>
                  <a:round/>
                </a:ln>
                <a:solidFill>
                  <a:srgbClr val="C00000"/>
                </a:solidFill>
                <a:effectLst>
                  <a:innerShdw blurRad="50800" dist="25400" dir="13500000">
                    <a:srgbClr val="000000">
                      <a:alpha val="70000"/>
                    </a:srgbClr>
                  </a:innerShdw>
                </a:effectLst>
                <a:uLnTx/>
                <a:uFillTx/>
                <a:latin typeface="Constantia"/>
                <a:ea typeface="+mj-ea"/>
                <a:cs typeface="+mj-cs"/>
              </a:rPr>
              <a:t>Подвижные игры для дошкольников на ориентировку в пространстве</a:t>
            </a:r>
            <a:endParaRPr kumimoji="0" lang="ru-RU" sz="18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1887536994"/>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836712"/>
            <a:ext cx="8136904" cy="4893647"/>
          </a:xfrm>
          <a:prstGeom prst="rect">
            <a:avLst/>
          </a:prstGeom>
          <a:noFill/>
        </p:spPr>
        <p:txBody>
          <a:bodyPr wrap="square" rtlCol="0">
            <a:spAutoFit/>
          </a:bodyPr>
          <a:lstStyle/>
          <a:p>
            <a:pPr lvl="0" algn="ctr">
              <a:spcBef>
                <a:spcPts val="600"/>
              </a:spcBef>
              <a:buClr>
                <a:srgbClr val="F3A447"/>
              </a:buClr>
              <a:buSzPct val="85000"/>
            </a:pPr>
            <a:r>
              <a:rPr lang="ru-RU" sz="2400" b="1" spc="100" dirty="0">
                <a:solidFill>
                  <a:srgbClr val="FF0000"/>
                </a:solidFill>
                <a:latin typeface="Times New Roman" panose="02020603050405020304" pitchFamily="18" charset="0"/>
                <a:cs typeface="Times New Roman" panose="02020603050405020304" pitchFamily="18" charset="0"/>
              </a:rPr>
              <a:t>"Веселые игрушки "</a:t>
            </a:r>
            <a:r>
              <a:rPr lang="ru-RU" sz="2400" spc="100" dirty="0">
                <a:solidFill>
                  <a:srgbClr val="FF0000"/>
                </a:solidFill>
                <a:latin typeface="Times New Roman" panose="02020603050405020304" pitchFamily="18" charset="0"/>
                <a:cs typeface="Times New Roman" panose="02020603050405020304" pitchFamily="18" charset="0"/>
              </a:rPr>
              <a:t/>
            </a:r>
            <a:br>
              <a:rPr lang="ru-RU" sz="2400" spc="100" dirty="0">
                <a:solidFill>
                  <a:srgbClr val="FF0000"/>
                </a:solidFill>
                <a:latin typeface="Times New Roman" panose="02020603050405020304" pitchFamily="18" charset="0"/>
                <a:cs typeface="Times New Roman" panose="02020603050405020304" pitchFamily="18" charset="0"/>
              </a:rPr>
            </a:br>
            <a:r>
              <a:rPr lang="ru-RU" sz="2400" spc="100" dirty="0">
                <a:solidFill>
                  <a:prstClr val="black"/>
                </a:solidFill>
                <a:latin typeface="Times New Roman" panose="02020603050405020304" pitchFamily="18" charset="0"/>
                <a:cs typeface="Times New Roman" panose="02020603050405020304" pitchFamily="18" charset="0"/>
              </a:rPr>
              <a:t>Упражнение на закрепление знания левой и правой руки. Попросить ребенка поднять вверх правую руку, левую ногу, топнуть правой ногой, дотронуться левой рукой до правого уха и т.д.</a:t>
            </a:r>
            <a:br>
              <a:rPr lang="ru-RU" sz="2400" spc="100" dirty="0">
                <a:solidFill>
                  <a:prstClr val="black"/>
                </a:solidFill>
                <a:latin typeface="Times New Roman" panose="02020603050405020304" pitchFamily="18" charset="0"/>
                <a:cs typeface="Times New Roman" panose="02020603050405020304" pitchFamily="18" charset="0"/>
              </a:rPr>
            </a:br>
            <a:r>
              <a:rPr lang="ru-RU" sz="2400" spc="100" dirty="0">
                <a:solidFill>
                  <a:prstClr val="black"/>
                </a:solidFill>
                <a:latin typeface="Times New Roman" panose="02020603050405020304" pitchFamily="18" charset="0"/>
                <a:cs typeface="Times New Roman" panose="02020603050405020304" pitchFamily="18" charset="0"/>
              </a:rPr>
              <a:t> </a:t>
            </a:r>
            <a:br>
              <a:rPr lang="ru-RU" sz="2400" spc="100" dirty="0">
                <a:solidFill>
                  <a:prstClr val="black"/>
                </a:solidFill>
                <a:latin typeface="Times New Roman" panose="02020603050405020304" pitchFamily="18" charset="0"/>
                <a:cs typeface="Times New Roman" panose="02020603050405020304" pitchFamily="18" charset="0"/>
              </a:rPr>
            </a:br>
            <a:r>
              <a:rPr lang="ru-RU" sz="2400" b="1" spc="100" dirty="0">
                <a:solidFill>
                  <a:srgbClr val="FF0000"/>
                </a:solidFill>
                <a:latin typeface="Times New Roman" panose="02020603050405020304" pitchFamily="18" charset="0"/>
                <a:cs typeface="Times New Roman" panose="02020603050405020304" pitchFamily="18" charset="0"/>
              </a:rPr>
              <a:t>"Что изменилось? "</a:t>
            </a:r>
            <a:r>
              <a:rPr lang="ru-RU" sz="2400" spc="100" dirty="0">
                <a:solidFill>
                  <a:srgbClr val="FF0000"/>
                </a:solidFill>
                <a:latin typeface="Times New Roman" panose="02020603050405020304" pitchFamily="18" charset="0"/>
                <a:cs typeface="Times New Roman" panose="02020603050405020304" pitchFamily="18" charset="0"/>
              </a:rPr>
              <a:t/>
            </a:r>
            <a:br>
              <a:rPr lang="ru-RU" sz="2400" spc="100" dirty="0">
                <a:solidFill>
                  <a:srgbClr val="FF0000"/>
                </a:solidFill>
                <a:latin typeface="Times New Roman" panose="02020603050405020304" pitchFamily="18" charset="0"/>
                <a:cs typeface="Times New Roman" panose="02020603050405020304" pitchFamily="18" charset="0"/>
              </a:rPr>
            </a:br>
            <a:r>
              <a:rPr lang="ru-RU" sz="2400" spc="100" dirty="0">
                <a:solidFill>
                  <a:prstClr val="black"/>
                </a:solidFill>
                <a:latin typeface="Times New Roman" panose="02020603050405020304" pitchFamily="18" charset="0"/>
                <a:cs typeface="Times New Roman" panose="02020603050405020304" pitchFamily="18" charset="0"/>
              </a:rPr>
              <a:t>Ребенок сидит на стуле в центре, с четырех сторон от него стоят стулья на них положить игрушки. Взрослый называет предмет, а ребенок где он находится.. Затем меняем игрушки местами и узнаем, что изменилось?</a:t>
            </a:r>
            <a:r>
              <a:rPr lang="ru-RU" sz="2400" spc="100" dirty="0">
                <a:solidFill>
                  <a:srgbClr val="FEFAC9"/>
                </a:solidFill>
                <a:latin typeface="Times New Roman" panose="02020603050405020304" pitchFamily="18" charset="0"/>
                <a:cs typeface="Times New Roman" panose="02020603050405020304" pitchFamily="18" charset="0"/>
              </a:rPr>
              <a:t/>
            </a:r>
            <a:br>
              <a:rPr lang="ru-RU" sz="2400" spc="100" dirty="0">
                <a:solidFill>
                  <a:srgbClr val="FEFAC9"/>
                </a:solidFill>
                <a:latin typeface="Times New Roman" panose="02020603050405020304" pitchFamily="18" charset="0"/>
                <a:cs typeface="Times New Roman" panose="02020603050405020304" pitchFamily="18" charset="0"/>
              </a:rPr>
            </a:br>
            <a:r>
              <a:rPr lang="ru-RU" sz="2400" spc="100" dirty="0">
                <a:solidFill>
                  <a:srgbClr val="FEFAC9"/>
                </a:solidFill>
                <a:latin typeface="Times New Roman" panose="02020603050405020304" pitchFamily="18" charset="0"/>
                <a:cs typeface="Times New Roman" panose="02020603050405020304" pitchFamily="18" charset="0"/>
              </a:rPr>
              <a:t> </a:t>
            </a:r>
            <a:br>
              <a:rPr lang="ru-RU" sz="2400" spc="100" dirty="0">
                <a:solidFill>
                  <a:srgbClr val="FEFAC9"/>
                </a:solidFill>
                <a:latin typeface="Times New Roman" panose="02020603050405020304" pitchFamily="18" charset="0"/>
                <a:cs typeface="Times New Roman" panose="02020603050405020304" pitchFamily="18" charset="0"/>
              </a:rPr>
            </a:br>
            <a:endParaRPr lang="ru-RU" sz="2400" spc="100" dirty="0">
              <a:solidFill>
                <a:srgbClr val="FEFAC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75963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620688"/>
            <a:ext cx="8064896" cy="4493538"/>
          </a:xfrm>
          <a:prstGeom prst="rect">
            <a:avLst/>
          </a:prstGeom>
          <a:noFill/>
        </p:spPr>
        <p:txBody>
          <a:bodyPr wrap="square" rtlCol="0">
            <a:spAutoFit/>
          </a:bodyPr>
          <a:lstStyle/>
          <a:p>
            <a:pPr lvl="0" algn="ctr">
              <a:spcBef>
                <a:spcPts val="600"/>
              </a:spcBef>
              <a:buClr>
                <a:srgbClr val="F3A447"/>
              </a:buClr>
              <a:buSzPct val="85000"/>
            </a:pPr>
            <a:r>
              <a:rPr lang="ru-RU" sz="2200" b="1" spc="100" dirty="0">
                <a:solidFill>
                  <a:srgbClr val="FF0000"/>
                </a:solidFill>
                <a:latin typeface="Constantia"/>
              </a:rPr>
              <a:t>"Далеко и близко"</a:t>
            </a:r>
            <a:r>
              <a:rPr lang="ru-RU" sz="2200" spc="100" dirty="0">
                <a:solidFill>
                  <a:srgbClr val="FF0000"/>
                </a:solidFill>
                <a:latin typeface="Constantia"/>
              </a:rPr>
              <a:t/>
            </a:r>
            <a:br>
              <a:rPr lang="ru-RU" sz="2200" spc="100" dirty="0">
                <a:solidFill>
                  <a:srgbClr val="FF0000"/>
                </a:solidFill>
                <a:latin typeface="Constantia"/>
              </a:rPr>
            </a:br>
            <a:r>
              <a:rPr lang="ru-RU" sz="2200" spc="100" dirty="0">
                <a:solidFill>
                  <a:prstClr val="black"/>
                </a:solidFill>
                <a:latin typeface="Constantia"/>
              </a:rPr>
              <a:t>Попросите ре6енка осмотреться и рассказать, что находится вокруг него, задавая наводящие вопросы: что перед ним, что сзади, справа, слева, внизу, вверху, что далеко, что близко.</a:t>
            </a:r>
            <a:br>
              <a:rPr lang="ru-RU" sz="2200" spc="100" dirty="0">
                <a:solidFill>
                  <a:prstClr val="black"/>
                </a:solidFill>
                <a:latin typeface="Constantia"/>
              </a:rPr>
            </a:br>
            <a:r>
              <a:rPr lang="ru-RU" sz="2200" spc="100" dirty="0">
                <a:solidFill>
                  <a:prstClr val="black"/>
                </a:solidFill>
                <a:latin typeface="Constantia"/>
              </a:rPr>
              <a:t> </a:t>
            </a:r>
            <a:br>
              <a:rPr lang="ru-RU" sz="2200" spc="100" dirty="0">
                <a:solidFill>
                  <a:prstClr val="black"/>
                </a:solidFill>
                <a:latin typeface="Constantia"/>
              </a:rPr>
            </a:br>
            <a:r>
              <a:rPr lang="ru-RU" sz="2200" b="1" spc="100" dirty="0">
                <a:solidFill>
                  <a:srgbClr val="FF0000"/>
                </a:solidFill>
                <a:latin typeface="Constantia"/>
              </a:rPr>
              <a:t>"Найди игрушку"</a:t>
            </a:r>
            <a:r>
              <a:rPr lang="ru-RU" sz="2200" spc="100" dirty="0">
                <a:solidFill>
                  <a:srgbClr val="FF0000"/>
                </a:solidFill>
                <a:latin typeface="Constantia"/>
              </a:rPr>
              <a:t/>
            </a:r>
            <a:br>
              <a:rPr lang="ru-RU" sz="2200" spc="100" dirty="0">
                <a:solidFill>
                  <a:srgbClr val="FF0000"/>
                </a:solidFill>
                <a:latin typeface="Constantia"/>
              </a:rPr>
            </a:br>
            <a:r>
              <a:rPr lang="ru-RU" sz="2200" spc="100" dirty="0">
                <a:solidFill>
                  <a:prstClr val="black"/>
                </a:solidFill>
                <a:latin typeface="Constantia"/>
              </a:rPr>
              <a:t>Предложить ребенку выйти из группового помещения. Спрятать в комнате игрушку и попросить ребенка найти ее, используя ваши подсказки: иди вперед, поверни налево, сделать шаг назад, посмотреть внизу, на полке, в шкафу, выше, ниже и т.д.</a:t>
            </a:r>
            <a:r>
              <a:rPr lang="ru-RU" sz="2200" spc="100" dirty="0">
                <a:solidFill>
                  <a:srgbClr val="FEFAC9"/>
                </a:solidFill>
                <a:latin typeface="Constantia"/>
              </a:rPr>
              <a:t/>
            </a:r>
            <a:br>
              <a:rPr lang="ru-RU" sz="2200" spc="100" dirty="0">
                <a:solidFill>
                  <a:srgbClr val="FEFAC9"/>
                </a:solidFill>
                <a:latin typeface="Constantia"/>
              </a:rPr>
            </a:br>
            <a:endParaRPr lang="ru-RU" sz="2200" spc="100" dirty="0">
              <a:solidFill>
                <a:srgbClr val="FEFAC9"/>
              </a:solidFill>
              <a:latin typeface="Constantia"/>
            </a:endParaRPr>
          </a:p>
        </p:txBody>
      </p:sp>
    </p:spTree>
    <p:extLst>
      <p:ext uri="{BB962C8B-B14F-4D97-AF65-F5344CB8AC3E}">
        <p14:creationId xmlns:p14="http://schemas.microsoft.com/office/powerpoint/2010/main" val="27885480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352928" cy="5632311"/>
          </a:xfrm>
          <a:prstGeom prst="rect">
            <a:avLst/>
          </a:prstGeom>
          <a:noFill/>
        </p:spPr>
        <p:txBody>
          <a:bodyPr wrap="square" rtlCol="0">
            <a:spAutoFit/>
          </a:bodyPr>
          <a:lstStyle/>
          <a:p>
            <a:r>
              <a:rPr lang="ru-RU" b="1" dirty="0" smtClean="0">
                <a:solidFill>
                  <a:srgbClr val="FF0000"/>
                </a:solidFill>
                <a:latin typeface="Times New Roman" panose="02020603050405020304" pitchFamily="18" charset="0"/>
                <a:cs typeface="Times New Roman" panose="02020603050405020304" pitchFamily="18" charset="0"/>
              </a:rPr>
              <a:t>                                                    Игра «Найди </a:t>
            </a:r>
            <a:r>
              <a:rPr lang="ru-RU" b="1" dirty="0">
                <a:solidFill>
                  <a:srgbClr val="FF0000"/>
                </a:solidFill>
                <a:latin typeface="Times New Roman" panose="02020603050405020304" pitchFamily="18" charset="0"/>
                <a:cs typeface="Times New Roman" panose="02020603050405020304" pitchFamily="18" charset="0"/>
              </a:rPr>
              <a:t>свой </a:t>
            </a:r>
            <a:r>
              <a:rPr lang="ru-RU" b="1" dirty="0" smtClean="0">
                <a:solidFill>
                  <a:srgbClr val="FF0000"/>
                </a:solidFill>
                <a:latin typeface="Times New Roman" panose="02020603050405020304" pitchFamily="18" charset="0"/>
                <a:cs typeface="Times New Roman" panose="02020603050405020304" pitchFamily="18" charset="0"/>
              </a:rPr>
              <a:t>цвет»</a:t>
            </a:r>
            <a:r>
              <a:rPr lang="ru-RU" dirty="0">
                <a:solidFill>
                  <a:srgbClr val="FF0000"/>
                </a:solidFill>
                <a:latin typeface="Times New Roman" panose="02020603050405020304" pitchFamily="18" charset="0"/>
                <a:cs typeface="Times New Roman" panose="02020603050405020304" pitchFamily="18" charset="0"/>
              </a:rPr>
              <a:t/>
            </a:r>
            <a:br>
              <a:rPr lang="ru-RU" dirty="0">
                <a:solidFill>
                  <a:srgbClr val="FF0000"/>
                </a:solidFill>
                <a:latin typeface="Times New Roman" panose="02020603050405020304" pitchFamily="18" charset="0"/>
                <a:cs typeface="Times New Roman" panose="02020603050405020304" pitchFamily="18" charset="0"/>
              </a:rPr>
            </a:br>
            <a:r>
              <a:rPr lang="ru-RU" dirty="0" smtClean="0">
                <a:solidFill>
                  <a:srgbClr val="FF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Цель</a:t>
            </a:r>
            <a:r>
              <a:rPr lang="ru-RU" dirty="0">
                <a:solidFill>
                  <a:srgbClr val="000000"/>
                </a:solidFill>
                <a:latin typeface="Times New Roman" panose="02020603050405020304" pitchFamily="18" charset="0"/>
                <a:cs typeface="Times New Roman" panose="02020603050405020304" pitchFamily="18" charset="0"/>
              </a:rPr>
              <a:t>: формировать ориентировку в пространстве, приучать действовать по сигналу, развивать ловкость, внимание.</a:t>
            </a:r>
          </a:p>
          <a:p>
            <a:r>
              <a:rPr lang="ru-RU" dirty="0" smtClean="0">
                <a:solidFill>
                  <a:srgbClr val="000000"/>
                </a:solidFill>
                <a:latin typeface="Times New Roman" panose="02020603050405020304" pitchFamily="18" charset="0"/>
                <a:cs typeface="Times New Roman" panose="02020603050405020304" pitchFamily="18" charset="0"/>
              </a:rPr>
              <a:t>     Ход </a:t>
            </a:r>
            <a:r>
              <a:rPr lang="ru-RU" dirty="0">
                <a:solidFill>
                  <a:srgbClr val="000000"/>
                </a:solidFill>
                <a:latin typeface="Times New Roman" panose="02020603050405020304" pitchFamily="18" charset="0"/>
                <a:cs typeface="Times New Roman" panose="02020603050405020304" pitchFamily="18" charset="0"/>
              </a:rPr>
              <a:t>игры: воспитатель раздает детям флажки 3-4 цветов. Дети с флажками одного цвета стоят в разных местах зала, возле флажков определенного цвета. После слов воспитателя «Идите гулять» дети расходятся в разные стороны. Когда воспитатель скажет «Найди свой цвет» дети собираются у флага соответствующего цвета. </a:t>
            </a:r>
          </a:p>
          <a:p>
            <a:r>
              <a:rPr lang="ru-RU" dirty="0" smtClean="0">
                <a:solidFill>
                  <a:srgbClr val="000000"/>
                </a:solidFill>
                <a:latin typeface="Times New Roman" panose="02020603050405020304" pitchFamily="18" charset="0"/>
                <a:cs typeface="Times New Roman" panose="02020603050405020304" pitchFamily="18" charset="0"/>
              </a:rPr>
              <a:t>     Игра </a:t>
            </a:r>
            <a:r>
              <a:rPr lang="ru-RU" dirty="0">
                <a:solidFill>
                  <a:srgbClr val="000000"/>
                </a:solidFill>
                <a:latin typeface="Times New Roman" panose="02020603050405020304" pitchFamily="18" charset="0"/>
                <a:cs typeface="Times New Roman" panose="02020603050405020304" pitchFamily="18" charset="0"/>
              </a:rPr>
              <a:t>может сопровождаться музыкальным оформлением. Как усложнение, когда игра освоена детьми, можно менять ориентировочные флажки местами, располагая их в разных местах спортивного зала</a:t>
            </a:r>
            <a:r>
              <a:rPr lang="ru-RU" dirty="0" smtClean="0">
                <a:solidFill>
                  <a:srgbClr val="000000"/>
                </a:solidFill>
                <a:latin typeface="Times New Roman" panose="02020603050405020304" pitchFamily="18" charset="0"/>
                <a:cs typeface="Times New Roman" panose="02020603050405020304" pitchFamily="18" charset="0"/>
              </a:rPr>
              <a:t>.</a:t>
            </a:r>
          </a:p>
          <a:p>
            <a:r>
              <a:rPr lang="ru-RU" b="1" dirty="0" smtClean="0">
                <a:solidFill>
                  <a:srgbClr val="FF0000"/>
                </a:solidFill>
                <a:latin typeface="Times New Roman" panose="02020603050405020304" pitchFamily="18" charset="0"/>
                <a:cs typeface="Times New Roman" panose="02020603050405020304" pitchFamily="18" charset="0"/>
              </a:rPr>
              <a:t>                                                 Игра «Солнышко </a:t>
            </a:r>
            <a:r>
              <a:rPr lang="ru-RU" b="1" dirty="0">
                <a:solidFill>
                  <a:srgbClr val="FF0000"/>
                </a:solidFill>
                <a:latin typeface="Times New Roman" panose="02020603050405020304" pitchFamily="18" charset="0"/>
                <a:cs typeface="Times New Roman" panose="02020603050405020304" pitchFamily="18" charset="0"/>
              </a:rPr>
              <a:t>и </a:t>
            </a:r>
            <a:r>
              <a:rPr lang="ru-RU" b="1" dirty="0" smtClean="0">
                <a:solidFill>
                  <a:srgbClr val="FF0000"/>
                </a:solidFill>
                <a:latin typeface="Times New Roman" panose="02020603050405020304" pitchFamily="18" charset="0"/>
                <a:cs typeface="Times New Roman" panose="02020603050405020304" pitchFamily="18" charset="0"/>
              </a:rPr>
              <a:t>дождик»</a:t>
            </a:r>
            <a:r>
              <a:rPr lang="ru-RU" dirty="0">
                <a:solidFill>
                  <a:srgbClr val="FF0000"/>
                </a:solidFill>
                <a:latin typeface="Times New Roman" panose="02020603050405020304" pitchFamily="18" charset="0"/>
                <a:cs typeface="Times New Roman" panose="02020603050405020304" pitchFamily="18" charset="0"/>
              </a:rPr>
              <a:t/>
            </a:r>
            <a:br>
              <a:rPr lang="ru-RU" dirty="0">
                <a:solidFill>
                  <a:srgbClr val="FF0000"/>
                </a:solidFill>
                <a:latin typeface="Times New Roman" panose="02020603050405020304" pitchFamily="18" charset="0"/>
                <a:cs typeface="Times New Roman" panose="02020603050405020304" pitchFamily="18" charset="0"/>
              </a:rPr>
            </a:br>
            <a:r>
              <a:rPr lang="ru-RU" dirty="0" smtClean="0">
                <a:solidFill>
                  <a:srgbClr val="FF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Цель</a:t>
            </a:r>
            <a:r>
              <a:rPr lang="ru-RU" dirty="0">
                <a:solidFill>
                  <a:srgbClr val="000000"/>
                </a:solidFill>
                <a:latin typeface="Times New Roman" panose="02020603050405020304" pitchFamily="18" charset="0"/>
                <a:cs typeface="Times New Roman" panose="02020603050405020304" pitchFamily="18" charset="0"/>
              </a:rPr>
              <a:t>: формировать умение ходить и бегать врассыпную, не наталкиваясь, друг на друга; приучать действовать по сигналу.</a:t>
            </a:r>
          </a:p>
          <a:p>
            <a:r>
              <a:rPr lang="ru-RU" dirty="0" smtClean="0">
                <a:solidFill>
                  <a:srgbClr val="000000"/>
                </a:solidFill>
                <a:latin typeface="Times New Roman" panose="02020603050405020304" pitchFamily="18" charset="0"/>
                <a:cs typeface="Times New Roman" panose="02020603050405020304" pitchFamily="18" charset="0"/>
              </a:rPr>
              <a:t>     Ход </a:t>
            </a:r>
            <a:r>
              <a:rPr lang="ru-RU" dirty="0">
                <a:solidFill>
                  <a:srgbClr val="000000"/>
                </a:solidFill>
                <a:latin typeface="Times New Roman" panose="02020603050405020304" pitchFamily="18" charset="0"/>
                <a:cs typeface="Times New Roman" panose="02020603050405020304" pitchFamily="18" charset="0"/>
              </a:rPr>
              <a:t>игры: дети сидят на стульчиках. Воспитатель говорит «Солнышко!». Дети ходят и бегают по залу в разных направлениях. После сов «Дождик!», они бегут на свои места.</a:t>
            </a:r>
          </a:p>
          <a:p>
            <a:r>
              <a:rPr lang="ru-RU" dirty="0" smtClean="0">
                <a:solidFill>
                  <a:srgbClr val="000000"/>
                </a:solidFill>
                <a:latin typeface="Times New Roman" panose="02020603050405020304" pitchFamily="18" charset="0"/>
                <a:cs typeface="Times New Roman" panose="02020603050405020304" pitchFamily="18" charset="0"/>
              </a:rPr>
              <a:t>    Игра </a:t>
            </a:r>
            <a:r>
              <a:rPr lang="ru-RU" dirty="0">
                <a:solidFill>
                  <a:srgbClr val="000000"/>
                </a:solidFill>
                <a:latin typeface="Times New Roman" panose="02020603050405020304" pitchFamily="18" charset="0"/>
                <a:cs typeface="Times New Roman" panose="02020603050405020304" pitchFamily="18" charset="0"/>
              </a:rPr>
              <a:t>может проходить с музыкальным сопровождением. После того как игра хорошо освоена, слова можно заменять звуковыми сигналами.</a:t>
            </a:r>
          </a:p>
          <a:p>
            <a:endParaRPr lang="ru-RU"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8964433"/>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980728"/>
            <a:ext cx="8568952" cy="4401205"/>
          </a:xfrm>
          <a:prstGeom prst="rect">
            <a:avLst/>
          </a:prstGeom>
          <a:noFill/>
        </p:spPr>
        <p:txBody>
          <a:bodyPr wrap="square" rtlCol="0">
            <a:spAutoFit/>
          </a:bodyPr>
          <a:lstStyle/>
          <a:p>
            <a:pPr algn="just"/>
            <a:r>
              <a:rPr lang="ru-RU" sz="2000" dirty="0" smtClean="0">
                <a:latin typeface="Times New Roman" panose="02020603050405020304" pitchFamily="18" charset="0"/>
                <a:cs typeface="Times New Roman" panose="02020603050405020304" pitchFamily="18" charset="0"/>
              </a:rPr>
              <a:t>   Наряду </a:t>
            </a:r>
            <a:r>
              <a:rPr lang="ru-RU" sz="2000" dirty="0">
                <a:latin typeface="Times New Roman" panose="02020603050405020304" pitchFamily="18" charset="0"/>
                <a:cs typeface="Times New Roman" panose="02020603050405020304" pitchFamily="18" charset="0"/>
              </a:rPr>
              <a:t>с опорой на зрительное восприятие </a:t>
            </a:r>
            <a:r>
              <a:rPr lang="ru-RU" sz="2000" dirty="0" smtClean="0">
                <a:latin typeface="Times New Roman" panose="02020603050405020304" pitchFamily="18" charset="0"/>
                <a:cs typeface="Times New Roman" panose="02020603050405020304" pitchFamily="18" charset="0"/>
              </a:rPr>
              <a:t>важно упражнять </a:t>
            </a:r>
            <a:r>
              <a:rPr lang="ru-RU" sz="2000" dirty="0">
                <a:latin typeface="Times New Roman" panose="02020603050405020304" pitchFamily="18" charset="0"/>
                <a:cs typeface="Times New Roman" panose="02020603050405020304" pitchFamily="18" charset="0"/>
              </a:rPr>
              <a:t>детей в счёте множеств, воспринимаемых на слух, ощупь, учить </a:t>
            </a:r>
            <a:r>
              <a:rPr lang="ru-RU" sz="2000" dirty="0" smtClean="0">
                <a:latin typeface="Times New Roman" panose="02020603050405020304" pitchFamily="18" charset="0"/>
                <a:cs typeface="Times New Roman" panose="02020603050405020304" pitchFamily="18" charset="0"/>
              </a:rPr>
              <a:t>их вести </a:t>
            </a:r>
            <a:r>
              <a:rPr lang="ru-RU" sz="2000" dirty="0">
                <a:latin typeface="Times New Roman" panose="02020603050405020304" pitchFamily="18" charset="0"/>
                <a:cs typeface="Times New Roman" panose="02020603050405020304" pitchFamily="18" charset="0"/>
              </a:rPr>
              <a:t>счёт движений.</a:t>
            </a:r>
          </a:p>
          <a:p>
            <a:pPr algn="just"/>
            <a:r>
              <a:rPr lang="ru-RU" sz="2000" dirty="0">
                <a:latin typeface="Times New Roman" panose="02020603050405020304" pitchFamily="18" charset="0"/>
                <a:cs typeface="Times New Roman" panose="02020603050405020304" pitchFamily="18" charset="0"/>
              </a:rPr>
              <a:t>Счёт при восприятии множества на слух или путём осязания становится</a:t>
            </a:r>
          </a:p>
          <a:p>
            <a:pPr algn="just"/>
            <a:r>
              <a:rPr lang="ru-RU" sz="2000" dirty="0">
                <a:latin typeface="Times New Roman" panose="02020603050405020304" pitchFamily="18" charset="0"/>
                <a:cs typeface="Times New Roman" panose="02020603050405020304" pitchFamily="18" charset="0"/>
              </a:rPr>
              <a:t>более осмысленным: дети лучше усваивают значение итогового числа,</a:t>
            </a:r>
          </a:p>
          <a:p>
            <a:pPr algn="just"/>
            <a:r>
              <a:rPr lang="ru-RU" sz="2000" dirty="0">
                <a:latin typeface="Times New Roman" panose="02020603050405020304" pitchFamily="18" charset="0"/>
                <a:cs typeface="Times New Roman" panose="02020603050405020304" pitchFamily="18" charset="0"/>
              </a:rPr>
              <a:t>суммирующего звуки, воспринятые последовательно; они начинают лучше</a:t>
            </a:r>
          </a:p>
          <a:p>
            <a:pPr algn="just"/>
            <a:r>
              <a:rPr lang="ru-RU" sz="2000" dirty="0">
                <a:latin typeface="Times New Roman" panose="02020603050405020304" pitchFamily="18" charset="0"/>
                <a:cs typeface="Times New Roman" panose="02020603050405020304" pitchFamily="18" charset="0"/>
              </a:rPr>
              <a:t>понимать сущность счётной операции.</a:t>
            </a:r>
          </a:p>
          <a:p>
            <a:pPr algn="just"/>
            <a:r>
              <a:rPr lang="ru-RU" sz="2000" dirty="0" smtClean="0">
                <a:latin typeface="Times New Roman" panose="02020603050405020304" pitchFamily="18" charset="0"/>
                <a:cs typeface="Times New Roman" panose="02020603050405020304" pitchFamily="18" charset="0"/>
              </a:rPr>
              <a:t>    В </a:t>
            </a:r>
            <a:r>
              <a:rPr lang="ru-RU" sz="2000" dirty="0">
                <a:latin typeface="Times New Roman" panose="02020603050405020304" pitchFamily="18" charset="0"/>
                <a:cs typeface="Times New Roman" panose="02020603050405020304" pitchFamily="18" charset="0"/>
              </a:rPr>
              <a:t>старшем возрасте детям необходимо показать, что множества по своей</a:t>
            </a:r>
          </a:p>
          <a:p>
            <a:pPr algn="just"/>
            <a:r>
              <a:rPr lang="ru-RU" sz="2000" dirty="0">
                <a:latin typeface="Times New Roman" panose="02020603050405020304" pitchFamily="18" charset="0"/>
                <a:cs typeface="Times New Roman" panose="02020603050405020304" pitchFamily="18" charset="0"/>
              </a:rPr>
              <a:t>природе различны: кукование кукушки, падающие капли, раскаты грома, бой</a:t>
            </a:r>
          </a:p>
          <a:p>
            <a:pPr algn="just"/>
            <a:r>
              <a:rPr lang="ru-RU" sz="2000" dirty="0">
                <a:latin typeface="Times New Roman" panose="02020603050405020304" pitchFamily="18" charset="0"/>
                <a:cs typeface="Times New Roman" panose="02020603050405020304" pitchFamily="18" charset="0"/>
              </a:rPr>
              <a:t>часов, пульс, физические упражнения. Поэтому уметь считать нужно в</a:t>
            </a:r>
          </a:p>
          <a:p>
            <a:pPr algn="just"/>
            <a:r>
              <a:rPr lang="ru-RU" sz="2000" dirty="0">
                <a:latin typeface="Times New Roman" panose="02020603050405020304" pitchFamily="18" charset="0"/>
                <a:cs typeface="Times New Roman" panose="02020603050405020304" pitchFamily="18" charset="0"/>
              </a:rPr>
              <a:t>практической деятельности.</a:t>
            </a:r>
          </a:p>
          <a:p>
            <a:pPr algn="just"/>
            <a:r>
              <a:rPr lang="ru-RU" sz="2000" dirty="0" smtClean="0">
                <a:latin typeface="Times New Roman" panose="02020603050405020304" pitchFamily="18" charset="0"/>
                <a:cs typeface="Times New Roman" panose="02020603050405020304" pitchFamily="18" charset="0"/>
              </a:rPr>
              <a:t>    Упражнения </a:t>
            </a:r>
            <a:r>
              <a:rPr lang="ru-RU" sz="2000" dirty="0">
                <a:latin typeface="Times New Roman" panose="02020603050405020304" pitchFamily="18" charset="0"/>
                <a:cs typeface="Times New Roman" panose="02020603050405020304" pitchFamily="18" charset="0"/>
              </a:rPr>
              <a:t>в счёте с помощью различных анализаторов не только </a:t>
            </a:r>
            <a:r>
              <a:rPr lang="ru-RU" sz="2000" dirty="0" smtClean="0">
                <a:latin typeface="Times New Roman" panose="02020603050405020304" pitchFamily="18" charset="0"/>
                <a:cs typeface="Times New Roman" panose="02020603050405020304" pitchFamily="18" charset="0"/>
              </a:rPr>
              <a:t>упражняют сами </a:t>
            </a:r>
            <a:r>
              <a:rPr lang="ru-RU" sz="2000" dirty="0">
                <a:latin typeface="Times New Roman" panose="02020603050405020304" pitchFamily="18" charset="0"/>
                <a:cs typeface="Times New Roman" panose="02020603050405020304" pitchFamily="18" charset="0"/>
              </a:rPr>
              <a:t>анализаторы, но и обеспечивают развитие межанализаторных связей </a:t>
            </a:r>
            <a:r>
              <a:rPr lang="ru-RU" sz="2000" dirty="0" smtClean="0">
                <a:latin typeface="Times New Roman" panose="02020603050405020304" pitchFamily="18" charset="0"/>
                <a:cs typeface="Times New Roman" panose="02020603050405020304" pitchFamily="18" charset="0"/>
              </a:rPr>
              <a:t>в деятельности </a:t>
            </a:r>
            <a:r>
              <a:rPr lang="ru-RU" sz="2000" dirty="0">
                <a:latin typeface="Times New Roman" panose="02020603050405020304" pitchFamily="18" charset="0"/>
                <a:cs typeface="Times New Roman" panose="02020603050405020304" pitchFamily="18" charset="0"/>
              </a:rPr>
              <a:t>коры головного мозга. Счетная деятельность </a:t>
            </a:r>
            <a:r>
              <a:rPr lang="ru-RU" sz="2000" dirty="0" smtClean="0">
                <a:latin typeface="Times New Roman" panose="02020603050405020304" pitchFamily="18" charset="0"/>
                <a:cs typeface="Times New Roman" panose="02020603050405020304" pitchFamily="18" charset="0"/>
              </a:rPr>
              <a:t>обобщается, становится </a:t>
            </a:r>
            <a:r>
              <a:rPr lang="ru-RU" sz="2000" dirty="0">
                <a:latin typeface="Times New Roman" panose="02020603050405020304" pitchFamily="18" charset="0"/>
                <a:cs typeface="Times New Roman" panose="02020603050405020304" pitchFamily="18" charset="0"/>
              </a:rPr>
              <a:t>применимой в любых условиях</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7251055"/>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280920" cy="6186309"/>
          </a:xfrm>
          <a:prstGeom prst="rect">
            <a:avLst/>
          </a:prstGeom>
          <a:noFill/>
        </p:spPr>
        <p:txBody>
          <a:bodyPr wrap="square" rtlCol="0">
            <a:spAutoFit/>
          </a:bodyPr>
          <a:lstStyle/>
          <a:p>
            <a:r>
              <a:rPr lang="ru-RU" b="1" dirty="0" smtClean="0">
                <a:solidFill>
                  <a:srgbClr val="000000"/>
                </a:solidFill>
                <a:latin typeface="Times New Roman" panose="02020603050405020304" pitchFamily="18" charset="0"/>
                <a:cs typeface="Times New Roman" panose="02020603050405020304" pitchFamily="18" charset="0"/>
              </a:rPr>
              <a:t>                              </a:t>
            </a:r>
            <a:r>
              <a:rPr lang="ru-RU" b="1" dirty="0" smtClean="0">
                <a:solidFill>
                  <a:srgbClr val="FF0000"/>
                </a:solidFill>
                <a:latin typeface="Times New Roman" panose="02020603050405020304" pitchFamily="18" charset="0"/>
                <a:cs typeface="Times New Roman" panose="02020603050405020304" pitchFamily="18" charset="0"/>
              </a:rPr>
              <a:t>Игра «Воробушки </a:t>
            </a:r>
            <a:r>
              <a:rPr lang="ru-RU" b="1" dirty="0">
                <a:solidFill>
                  <a:srgbClr val="FF0000"/>
                </a:solidFill>
                <a:latin typeface="Times New Roman" panose="02020603050405020304" pitchFamily="18" charset="0"/>
                <a:cs typeface="Times New Roman" panose="02020603050405020304" pitchFamily="18" charset="0"/>
              </a:rPr>
              <a:t>и </a:t>
            </a:r>
            <a:r>
              <a:rPr lang="ru-RU" b="1" dirty="0" smtClean="0">
                <a:solidFill>
                  <a:srgbClr val="FF0000"/>
                </a:solidFill>
                <a:latin typeface="Times New Roman" panose="02020603050405020304" pitchFamily="18" charset="0"/>
                <a:cs typeface="Times New Roman" panose="02020603050405020304" pitchFamily="18" charset="0"/>
              </a:rPr>
              <a:t>автомобиль»</a:t>
            </a:r>
            <a:r>
              <a:rPr lang="ru-RU" dirty="0">
                <a:solidFill>
                  <a:srgbClr val="FF0000"/>
                </a:solidFill>
                <a:latin typeface="Times New Roman" panose="02020603050405020304" pitchFamily="18" charset="0"/>
                <a:cs typeface="Times New Roman" panose="02020603050405020304" pitchFamily="18" charset="0"/>
              </a:rPr>
              <a:t/>
            </a:r>
            <a:br>
              <a:rPr lang="ru-RU" dirty="0">
                <a:solidFill>
                  <a:srgbClr val="FF0000"/>
                </a:solidFill>
                <a:latin typeface="Times New Roman" panose="02020603050405020304" pitchFamily="18" charset="0"/>
                <a:cs typeface="Times New Roman" panose="02020603050405020304" pitchFamily="18" charset="0"/>
              </a:rPr>
            </a:br>
            <a:r>
              <a:rPr lang="ru-RU" dirty="0" smtClean="0">
                <a:solidFill>
                  <a:srgbClr val="FF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Цель</a:t>
            </a:r>
            <a:r>
              <a:rPr lang="ru-RU" dirty="0">
                <a:solidFill>
                  <a:srgbClr val="000000"/>
                </a:solidFill>
                <a:latin typeface="Times New Roman" panose="02020603050405020304" pitchFamily="18" charset="0"/>
                <a:cs typeface="Times New Roman" panose="02020603050405020304" pitchFamily="18" charset="0"/>
              </a:rPr>
              <a:t>: формировать умение двигаться в разных направлениях, не наталкиваясь, друг на друга; совершенствовать умение реагировать на сигнал, развивать ориентацию в пространстве.</a:t>
            </a:r>
          </a:p>
          <a:p>
            <a:r>
              <a:rPr lang="ru-RU" dirty="0" smtClean="0">
                <a:solidFill>
                  <a:srgbClr val="000000"/>
                </a:solidFill>
                <a:latin typeface="Times New Roman" panose="02020603050405020304" pitchFamily="18" charset="0"/>
                <a:cs typeface="Times New Roman" panose="02020603050405020304" pitchFamily="18" charset="0"/>
              </a:rPr>
              <a:t>     Ход </a:t>
            </a:r>
            <a:r>
              <a:rPr lang="ru-RU" dirty="0">
                <a:solidFill>
                  <a:srgbClr val="000000"/>
                </a:solidFill>
                <a:latin typeface="Times New Roman" panose="02020603050405020304" pitchFamily="18" charset="0"/>
                <a:cs typeface="Times New Roman" panose="02020603050405020304" pitchFamily="18" charset="0"/>
              </a:rPr>
              <a:t>игры: дети сидят на стульчиках на одной стороне зала. Это «воробушки» в гнездышках. На противоположной стороне – воспитатель. Он изображает автомобиль. После слов воспитателя «Воробышки полетели» дети поднимаются со стульев, бегают по залу, размахивая руками. По сигналу воспитателя «Автомобиль» , дети убегают на свои стульчики.</a:t>
            </a:r>
          </a:p>
          <a:p>
            <a:r>
              <a:rPr lang="ru-RU" dirty="0" smtClean="0">
                <a:solidFill>
                  <a:srgbClr val="000000"/>
                </a:solidFill>
                <a:latin typeface="Times New Roman" panose="02020603050405020304" pitchFamily="18" charset="0"/>
                <a:cs typeface="Times New Roman" panose="02020603050405020304" pitchFamily="18" charset="0"/>
              </a:rPr>
              <a:t>     После </a:t>
            </a:r>
            <a:r>
              <a:rPr lang="ru-RU" dirty="0">
                <a:solidFill>
                  <a:srgbClr val="000000"/>
                </a:solidFill>
                <a:latin typeface="Times New Roman" panose="02020603050405020304" pitchFamily="18" charset="0"/>
                <a:cs typeface="Times New Roman" panose="02020603050405020304" pitchFamily="18" charset="0"/>
              </a:rPr>
              <a:t>того, как игра освоена детьми, вместо слов можно использовать звуковые сигналы</a:t>
            </a:r>
            <a:r>
              <a:rPr lang="ru-RU" dirty="0" smtClean="0">
                <a:solidFill>
                  <a:srgbClr val="000000"/>
                </a:solidFill>
                <a:latin typeface="Times New Roman" panose="02020603050405020304" pitchFamily="18" charset="0"/>
                <a:cs typeface="Times New Roman" panose="02020603050405020304" pitchFamily="18" charset="0"/>
              </a:rPr>
              <a:t>.</a:t>
            </a:r>
          </a:p>
          <a:p>
            <a:pPr algn="ctr"/>
            <a:r>
              <a:rPr lang="ru-RU" b="1" dirty="0">
                <a:solidFill>
                  <a:srgbClr val="FF0000"/>
                </a:solidFill>
                <a:latin typeface="Times New Roman"/>
              </a:rPr>
              <a:t>"Бег к реке"</a:t>
            </a:r>
            <a:endParaRPr lang="ru-RU" sz="1600" dirty="0">
              <a:solidFill>
                <a:srgbClr val="FF0000"/>
              </a:solidFill>
              <a:latin typeface="Calibri"/>
            </a:endParaRPr>
          </a:p>
          <a:p>
            <a:r>
              <a:rPr lang="ru-RU" dirty="0" smtClean="0">
                <a:solidFill>
                  <a:srgbClr val="000000"/>
                </a:solidFill>
                <a:latin typeface="Times New Roman"/>
              </a:rPr>
              <a:t>     Цель</a:t>
            </a:r>
            <a:r>
              <a:rPr lang="ru-RU" dirty="0">
                <a:solidFill>
                  <a:srgbClr val="000000"/>
                </a:solidFill>
                <a:latin typeface="Times New Roman"/>
              </a:rPr>
              <a:t>: развитие быстроты, умения ориентироваться в открытом пространстве, укрепление мышц тела.</a:t>
            </a:r>
            <a:endParaRPr lang="ru-RU" sz="1600" dirty="0">
              <a:solidFill>
                <a:srgbClr val="000000"/>
              </a:solidFill>
              <a:latin typeface="Calibri"/>
            </a:endParaRPr>
          </a:p>
          <a:p>
            <a:r>
              <a:rPr lang="ru-RU" dirty="0" smtClean="0">
                <a:solidFill>
                  <a:srgbClr val="000000"/>
                </a:solidFill>
                <a:latin typeface="Times New Roman"/>
              </a:rPr>
              <a:t>    Оборудование</a:t>
            </a:r>
            <a:r>
              <a:rPr lang="ru-RU" dirty="0">
                <a:solidFill>
                  <a:srgbClr val="000000"/>
                </a:solidFill>
                <a:latin typeface="Times New Roman"/>
              </a:rPr>
              <a:t>: мел, камни.</a:t>
            </a:r>
            <a:endParaRPr lang="ru-RU" sz="1600" dirty="0">
              <a:solidFill>
                <a:srgbClr val="000000"/>
              </a:solidFill>
              <a:latin typeface="Calibri"/>
            </a:endParaRPr>
          </a:p>
          <a:p>
            <a:r>
              <a:rPr lang="ru-RU" dirty="0" smtClean="0">
                <a:solidFill>
                  <a:srgbClr val="000000"/>
                </a:solidFill>
                <a:latin typeface="Times New Roman"/>
              </a:rPr>
              <a:t>    Содержание</a:t>
            </a:r>
            <a:r>
              <a:rPr lang="ru-RU" dirty="0">
                <a:solidFill>
                  <a:srgbClr val="000000"/>
                </a:solidFill>
                <a:latin typeface="Times New Roman"/>
              </a:rPr>
              <a:t>: Чертим линию, которая обозначает берег и прямоугольник, обозначающий реку. В "реку" кладутся камни. Вдоль "берега" выстраиваются игроки. По сигналу водящего игроки бегут к "реке", достают "со дна" камень и, бегом возвращаясь назад, отдают камень водящему. Игра носит соревновательный характер.</a:t>
            </a:r>
            <a:endParaRPr lang="ru-RU" sz="1600" dirty="0">
              <a:solidFill>
                <a:srgbClr val="000000"/>
              </a:solidFill>
              <a:latin typeface="Calibri"/>
            </a:endParaRPr>
          </a:p>
          <a:p>
            <a:endParaRPr lang="ru-RU" dirty="0" smtClean="0">
              <a:solidFill>
                <a:srgbClr val="000000"/>
              </a:solidFill>
              <a:latin typeface="Times New Roman" panose="02020603050405020304" pitchFamily="18" charset="0"/>
              <a:cs typeface="Times New Roman" panose="02020603050405020304" pitchFamily="18" charset="0"/>
            </a:endParaRPr>
          </a:p>
          <a:p>
            <a:endParaRPr lang="ru-RU"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1963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8136904" cy="5324535"/>
          </a:xfrm>
          <a:prstGeom prst="rect">
            <a:avLst/>
          </a:prstGeom>
          <a:noFill/>
        </p:spPr>
        <p:txBody>
          <a:bodyPr wrap="square" rtlCol="0">
            <a:spAutoFit/>
          </a:bodyPr>
          <a:lstStyle/>
          <a:p>
            <a:pPr lvl="0" algn="ctr"/>
            <a:r>
              <a:rPr lang="ru-RU" b="1" dirty="0" smtClean="0">
                <a:solidFill>
                  <a:srgbClr val="FF0000"/>
                </a:solidFill>
                <a:latin typeface="Times New Roman"/>
              </a:rPr>
              <a:t>«Прятки»</a:t>
            </a:r>
          </a:p>
          <a:p>
            <a:pPr lvl="0" algn="ctr"/>
            <a:r>
              <a:rPr lang="ru-RU" b="1" dirty="0" smtClean="0">
                <a:solidFill>
                  <a:srgbClr val="000000"/>
                </a:solidFill>
                <a:latin typeface="Times New Roman"/>
              </a:rPr>
              <a:t>(</a:t>
            </a:r>
            <a:r>
              <a:rPr lang="ru-RU" dirty="0" smtClean="0">
                <a:solidFill>
                  <a:srgbClr val="000000"/>
                </a:solidFill>
                <a:latin typeface="Times New Roman"/>
              </a:rPr>
              <a:t>Игра </a:t>
            </a:r>
            <a:r>
              <a:rPr lang="ru-RU" dirty="0">
                <a:solidFill>
                  <a:srgbClr val="000000"/>
                </a:solidFill>
                <a:latin typeface="Times New Roman"/>
              </a:rPr>
              <a:t> на ориентировку в замкнутом и открытом </a:t>
            </a:r>
            <a:r>
              <a:rPr lang="ru-RU" dirty="0" smtClean="0">
                <a:solidFill>
                  <a:srgbClr val="000000"/>
                </a:solidFill>
                <a:latin typeface="Times New Roman"/>
              </a:rPr>
              <a:t>пространстве)</a:t>
            </a:r>
            <a:endParaRPr lang="ru-RU" sz="1600" dirty="0">
              <a:solidFill>
                <a:srgbClr val="000000"/>
              </a:solidFill>
              <a:latin typeface="Calibri"/>
            </a:endParaRPr>
          </a:p>
          <a:p>
            <a:endParaRPr lang="ru-RU" sz="1600" dirty="0">
              <a:solidFill>
                <a:srgbClr val="000000"/>
              </a:solidFill>
              <a:latin typeface="Calibri"/>
            </a:endParaRPr>
          </a:p>
          <a:p>
            <a:r>
              <a:rPr lang="ru-RU" dirty="0" smtClean="0">
                <a:solidFill>
                  <a:srgbClr val="000000"/>
                </a:solidFill>
                <a:latin typeface="Times New Roman"/>
              </a:rPr>
              <a:t>    Цель</a:t>
            </a:r>
            <a:r>
              <a:rPr lang="ru-RU" dirty="0">
                <a:solidFill>
                  <a:srgbClr val="000000"/>
                </a:solidFill>
                <a:latin typeface="Times New Roman"/>
              </a:rPr>
              <a:t>: развитие внимания, быстроты реакции, умения ориентироваться в открытом пространстве.</a:t>
            </a:r>
            <a:endParaRPr lang="ru-RU" sz="1600" dirty="0">
              <a:solidFill>
                <a:srgbClr val="000000"/>
              </a:solidFill>
              <a:latin typeface="Calibri"/>
            </a:endParaRPr>
          </a:p>
          <a:p>
            <a:r>
              <a:rPr lang="ru-RU" dirty="0">
                <a:solidFill>
                  <a:srgbClr val="000000"/>
                </a:solidFill>
                <a:latin typeface="Times New Roman"/>
              </a:rPr>
              <a:t>Оборудование: -</a:t>
            </a:r>
            <a:endParaRPr lang="ru-RU" sz="1600" dirty="0">
              <a:solidFill>
                <a:srgbClr val="000000"/>
              </a:solidFill>
              <a:latin typeface="Calibri"/>
            </a:endParaRPr>
          </a:p>
          <a:p>
            <a:r>
              <a:rPr lang="ru-RU" dirty="0" smtClean="0">
                <a:solidFill>
                  <a:srgbClr val="000000"/>
                </a:solidFill>
                <a:latin typeface="Times New Roman"/>
              </a:rPr>
              <a:t>    Содержание</a:t>
            </a:r>
            <a:r>
              <a:rPr lang="ru-RU" dirty="0">
                <a:solidFill>
                  <a:srgbClr val="000000"/>
                </a:solidFill>
                <a:latin typeface="Times New Roman"/>
              </a:rPr>
              <a:t>: Все играющие делятся на две команды, которые возглавляют капитаны. По жребию определяют, кто будет прятаться, а кто - разыскивать. Для игры устанавливают место (дерево, стену, дверь и т. п.) - "город", куда должны прибежать игроки. Тех, кто должен прятаться, уводит капитан команды, указывает им места для укрытия, а сам возвращается к команде, которая должна разыскивать спрятавшихся. Капитан ходит, все время выкрикивая: "Мы находимся… (называет местонахождение)!". Это помогает его команде ориентироваться: </a:t>
            </a:r>
            <a:r>
              <a:rPr lang="ru-RU" dirty="0" err="1">
                <a:solidFill>
                  <a:srgbClr val="000000"/>
                </a:solidFill>
                <a:latin typeface="Times New Roman"/>
              </a:rPr>
              <a:t>оставать-ся</a:t>
            </a:r>
            <a:r>
              <a:rPr lang="ru-RU" dirty="0">
                <a:solidFill>
                  <a:srgbClr val="000000"/>
                </a:solidFill>
                <a:latin typeface="Times New Roman"/>
              </a:rPr>
              <a:t> в укрытии или бежать завоевывать "город". Если те, кто ищет, заметят хотя бы одного из спрятавшихся, они громко называют его имя и место укрытия, а сами группой бегут в "город". Команда, прибежавшая в "город" раньше другой, получает очко. Команда, которая прячется, может подбежать и завоевать "город" еще до выявления местонахождения соперников или после того, как их увидели.</a:t>
            </a:r>
            <a:endParaRPr lang="ru-RU" sz="1600" b="0" i="0" dirty="0">
              <a:solidFill>
                <a:srgbClr val="000000"/>
              </a:solidFill>
              <a:effectLst/>
              <a:latin typeface="Calibri"/>
            </a:endParaRPr>
          </a:p>
        </p:txBody>
      </p:sp>
    </p:spTree>
    <p:extLst>
      <p:ext uri="{BB962C8B-B14F-4D97-AF65-F5344CB8AC3E}">
        <p14:creationId xmlns:p14="http://schemas.microsoft.com/office/powerpoint/2010/main" val="21181577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8424936" cy="5632311"/>
          </a:xfrm>
          <a:prstGeom prst="rect">
            <a:avLst/>
          </a:prstGeom>
          <a:noFill/>
        </p:spPr>
        <p:txBody>
          <a:bodyPr wrap="square" rtlCol="0">
            <a:spAutoFit/>
          </a:bodyPr>
          <a:lstStyle/>
          <a:p>
            <a:pPr algn="ctr"/>
            <a:r>
              <a:rPr lang="ru-RU" b="1" dirty="0">
                <a:solidFill>
                  <a:srgbClr val="FF0000"/>
                </a:solidFill>
                <a:latin typeface="Times New Roman"/>
              </a:rPr>
              <a:t>"Всадник"</a:t>
            </a:r>
            <a:endParaRPr lang="ru-RU" dirty="0">
              <a:solidFill>
                <a:srgbClr val="FF0000"/>
              </a:solidFill>
              <a:latin typeface="Calibri"/>
            </a:endParaRPr>
          </a:p>
          <a:p>
            <a:r>
              <a:rPr lang="ru-RU" dirty="0" smtClean="0">
                <a:solidFill>
                  <a:srgbClr val="000000"/>
                </a:solidFill>
                <a:latin typeface="Times New Roman"/>
              </a:rPr>
              <a:t>    Цель</a:t>
            </a:r>
            <a:r>
              <a:rPr lang="ru-RU" dirty="0">
                <a:solidFill>
                  <a:srgbClr val="000000"/>
                </a:solidFill>
                <a:latin typeface="Times New Roman"/>
              </a:rPr>
              <a:t>: развивать внимание, умение ориентироваться в пространстве, согласованности в движениях.</a:t>
            </a:r>
            <a:endParaRPr lang="ru-RU" dirty="0">
              <a:solidFill>
                <a:srgbClr val="000000"/>
              </a:solidFill>
              <a:latin typeface="Calibri"/>
            </a:endParaRPr>
          </a:p>
          <a:p>
            <a:r>
              <a:rPr lang="ru-RU" dirty="0" smtClean="0">
                <a:solidFill>
                  <a:srgbClr val="000000"/>
                </a:solidFill>
                <a:latin typeface="Times New Roman"/>
              </a:rPr>
              <a:t>    Оборудование</a:t>
            </a:r>
            <a:r>
              <a:rPr lang="ru-RU" dirty="0">
                <a:solidFill>
                  <a:srgbClr val="000000"/>
                </a:solidFill>
                <a:latin typeface="Times New Roman"/>
              </a:rPr>
              <a:t>: -</a:t>
            </a:r>
            <a:endParaRPr lang="ru-RU" dirty="0">
              <a:solidFill>
                <a:srgbClr val="000000"/>
              </a:solidFill>
              <a:latin typeface="Calibri"/>
            </a:endParaRPr>
          </a:p>
          <a:p>
            <a:r>
              <a:rPr lang="ru-RU" dirty="0" smtClean="0">
                <a:solidFill>
                  <a:srgbClr val="000000"/>
                </a:solidFill>
                <a:latin typeface="Times New Roman"/>
              </a:rPr>
              <a:t>    Содержание</a:t>
            </a:r>
            <a:r>
              <a:rPr lang="ru-RU" dirty="0">
                <a:solidFill>
                  <a:srgbClr val="000000"/>
                </a:solidFill>
                <a:latin typeface="Times New Roman"/>
              </a:rPr>
              <a:t>: Играющие распределяются по парам: один - "конь", другой - "наездник". Игрок-"конь" вытягивает руки назад-вниз, игрок-"наездник" берет его за руки. По команде в таком положении пары должны добежать до финиша. Победитель пары затем соревнуется с победителем другой пары</a:t>
            </a:r>
            <a:r>
              <a:rPr lang="ru-RU" dirty="0" smtClean="0">
                <a:solidFill>
                  <a:srgbClr val="000000"/>
                </a:solidFill>
                <a:latin typeface="Times New Roman"/>
              </a:rPr>
              <a:t>.</a:t>
            </a:r>
          </a:p>
          <a:p>
            <a:endParaRPr lang="ru-RU" b="1" dirty="0" smtClean="0">
              <a:solidFill>
                <a:srgbClr val="FF0000"/>
              </a:solidFill>
              <a:latin typeface="Times New Roman"/>
            </a:endParaRPr>
          </a:p>
          <a:p>
            <a:endParaRPr lang="ru-RU" b="1" dirty="0">
              <a:solidFill>
                <a:srgbClr val="FF0000"/>
              </a:solidFill>
              <a:latin typeface="Times New Roman"/>
            </a:endParaRPr>
          </a:p>
          <a:p>
            <a:pPr algn="ctr"/>
            <a:r>
              <a:rPr lang="ru-RU" b="1" dirty="0" smtClean="0">
                <a:solidFill>
                  <a:srgbClr val="FF0000"/>
                </a:solidFill>
                <a:latin typeface="Times New Roman"/>
              </a:rPr>
              <a:t>"</a:t>
            </a:r>
            <a:r>
              <a:rPr lang="ru-RU" b="1" dirty="0">
                <a:solidFill>
                  <a:srgbClr val="FF0000"/>
                </a:solidFill>
                <a:latin typeface="Times New Roman"/>
              </a:rPr>
              <a:t>Вратарь"</a:t>
            </a:r>
            <a:endParaRPr lang="ru-RU" dirty="0">
              <a:solidFill>
                <a:srgbClr val="FF0000"/>
              </a:solidFill>
              <a:latin typeface="Calibri"/>
            </a:endParaRPr>
          </a:p>
          <a:p>
            <a:r>
              <a:rPr lang="ru-RU" dirty="0" smtClean="0">
                <a:solidFill>
                  <a:srgbClr val="000000"/>
                </a:solidFill>
                <a:latin typeface="Times New Roman"/>
              </a:rPr>
              <a:t>    Цель</a:t>
            </a:r>
            <a:r>
              <a:rPr lang="ru-RU" dirty="0">
                <a:solidFill>
                  <a:srgbClr val="000000"/>
                </a:solidFill>
                <a:latin typeface="Times New Roman"/>
              </a:rPr>
              <a:t>: закрепление навыков ориентировки ребенка относительно себя, развитие быстроты реакции, точности движения.</a:t>
            </a:r>
            <a:endParaRPr lang="ru-RU" dirty="0">
              <a:solidFill>
                <a:srgbClr val="000000"/>
              </a:solidFill>
              <a:latin typeface="Calibri"/>
            </a:endParaRPr>
          </a:p>
          <a:p>
            <a:r>
              <a:rPr lang="ru-RU" dirty="0" smtClean="0">
                <a:solidFill>
                  <a:srgbClr val="000000"/>
                </a:solidFill>
                <a:latin typeface="Times New Roman"/>
              </a:rPr>
              <a:t>   Оборудование</a:t>
            </a:r>
            <a:r>
              <a:rPr lang="ru-RU" dirty="0">
                <a:solidFill>
                  <a:srgbClr val="000000"/>
                </a:solidFill>
                <a:latin typeface="Times New Roman"/>
              </a:rPr>
              <a:t>: мяч        </a:t>
            </a:r>
            <a:endParaRPr lang="ru-RU" dirty="0">
              <a:solidFill>
                <a:srgbClr val="000000"/>
              </a:solidFill>
              <a:latin typeface="Calibri"/>
            </a:endParaRPr>
          </a:p>
          <a:p>
            <a:r>
              <a:rPr lang="ru-RU" dirty="0" smtClean="0">
                <a:solidFill>
                  <a:srgbClr val="000000"/>
                </a:solidFill>
                <a:latin typeface="Times New Roman"/>
              </a:rPr>
              <a:t>   Содержание</a:t>
            </a:r>
            <a:r>
              <a:rPr lang="ru-RU" dirty="0">
                <a:solidFill>
                  <a:srgbClr val="000000"/>
                </a:solidFill>
                <a:latin typeface="Times New Roman"/>
              </a:rPr>
              <a:t>: Взрослый бросает мяч ребенку, одновременно предупреждая ребенка, куда должен лететь мяч. Ребенок должен сделать вратарское движение в заданном направлении.</a:t>
            </a:r>
            <a:endParaRPr lang="ru-RU" dirty="0">
              <a:solidFill>
                <a:srgbClr val="000000"/>
              </a:solidFill>
              <a:latin typeface="Calibri"/>
            </a:endParaRPr>
          </a:p>
          <a:p>
            <a:r>
              <a:rPr lang="ru-RU" dirty="0">
                <a:solidFill>
                  <a:srgbClr val="000000"/>
                </a:solidFill>
                <a:latin typeface="Times New Roman"/>
              </a:rPr>
              <a:t>Ребенок: Вратарем зовусь не зря: Мяч всегда поймаю я.</a:t>
            </a:r>
            <a:endParaRPr lang="ru-RU" dirty="0">
              <a:solidFill>
                <a:srgbClr val="000000"/>
              </a:solidFill>
              <a:latin typeface="Calibri"/>
            </a:endParaRPr>
          </a:p>
          <a:p>
            <a:r>
              <a:rPr lang="ru-RU" dirty="0">
                <a:solidFill>
                  <a:srgbClr val="000000"/>
                </a:solidFill>
                <a:latin typeface="Times New Roman"/>
              </a:rPr>
              <a:t>Воспитатель: Раз, два, три - Справа (слева, прямо) мяч, смотри!</a:t>
            </a:r>
            <a:endParaRPr lang="ru-RU" dirty="0">
              <a:solidFill>
                <a:srgbClr val="000000"/>
              </a:solidFill>
              <a:latin typeface="Calibri"/>
            </a:endParaRPr>
          </a:p>
          <a:p>
            <a:endParaRPr lang="ru-RU" b="0" i="0" dirty="0">
              <a:solidFill>
                <a:srgbClr val="000000"/>
              </a:solidFill>
              <a:effectLst/>
              <a:latin typeface="Calibri"/>
            </a:endParaRPr>
          </a:p>
        </p:txBody>
      </p:sp>
    </p:spTree>
    <p:extLst>
      <p:ext uri="{BB962C8B-B14F-4D97-AF65-F5344CB8AC3E}">
        <p14:creationId xmlns:p14="http://schemas.microsoft.com/office/powerpoint/2010/main" val="1598740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280920" cy="5909310"/>
          </a:xfrm>
          <a:prstGeom prst="rect">
            <a:avLst/>
          </a:prstGeom>
          <a:noFill/>
        </p:spPr>
        <p:txBody>
          <a:bodyPr wrap="square" rtlCol="0">
            <a:spAutoFit/>
          </a:bodyPr>
          <a:lstStyle/>
          <a:p>
            <a:pPr algn="ctr"/>
            <a:r>
              <a:rPr lang="ru-RU" b="1" dirty="0">
                <a:solidFill>
                  <a:srgbClr val="0070C0"/>
                </a:solidFill>
              </a:rPr>
              <a:t>Методика обучения счёту «на ощупь».</a:t>
            </a:r>
          </a:p>
          <a:p>
            <a:pPr algn="just"/>
            <a:r>
              <a:rPr lang="ru-RU" b="1" dirty="0" smtClean="0">
                <a:latin typeface="Times New Roman" panose="02020603050405020304" pitchFamily="18" charset="0"/>
                <a:cs typeface="Times New Roman" panose="02020603050405020304" pitchFamily="18" charset="0"/>
              </a:rPr>
              <a:t>   Пособия</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карточки размером 12х4, на которые пришиваются пуговицы от</a:t>
            </a:r>
          </a:p>
          <a:p>
            <a:pPr algn="just"/>
            <a:r>
              <a:rPr lang="ru-RU" dirty="0">
                <a:latin typeface="Times New Roman" panose="02020603050405020304" pitchFamily="18" charset="0"/>
                <a:cs typeface="Times New Roman" panose="02020603050405020304" pitchFamily="18" charset="0"/>
              </a:rPr>
              <a:t>1 до 5 штук в один ряд; дощечки с отверстиями; игрушки под салфеткой, в</a:t>
            </a:r>
          </a:p>
          <a:p>
            <a:pPr algn="just"/>
            <a:r>
              <a:rPr lang="ru-RU" dirty="0">
                <a:latin typeface="Times New Roman" panose="02020603050405020304" pitchFamily="18" charset="0"/>
                <a:cs typeface="Times New Roman" panose="02020603050405020304" pitchFamily="18" charset="0"/>
              </a:rPr>
              <a:t>мешочке. В старшей группе пуговицы нашивают в два ряда от 6 до 10 штук,</a:t>
            </a:r>
          </a:p>
          <a:p>
            <a:pPr algn="just"/>
            <a:r>
              <a:rPr lang="ru-RU" dirty="0">
                <a:latin typeface="Times New Roman" panose="02020603050405020304" pitchFamily="18" charset="0"/>
                <a:cs typeface="Times New Roman" panose="02020603050405020304" pitchFamily="18" charset="0"/>
              </a:rPr>
              <a:t>они более мелкого размера. Старшие дети могут считать мелкие предметы,</a:t>
            </a:r>
          </a:p>
          <a:p>
            <a:pPr algn="just"/>
            <a:r>
              <a:rPr lang="ru-RU" dirty="0">
                <a:latin typeface="Times New Roman" panose="02020603050405020304" pitchFamily="18" charset="0"/>
                <a:cs typeface="Times New Roman" panose="02020603050405020304" pitchFamily="18" charset="0"/>
              </a:rPr>
              <a:t>перекладывая их из руки в руку.</a:t>
            </a:r>
          </a:p>
          <a:p>
            <a:pPr algn="just"/>
            <a:r>
              <a:rPr lang="ru-RU" dirty="0" smtClean="0">
                <a:latin typeface="Times New Roman" panose="02020603050405020304" pitchFamily="18" charset="0"/>
                <a:cs typeface="Times New Roman" panose="02020603050405020304" pitchFamily="18" charset="0"/>
              </a:rPr>
              <a:t>   Воспитатель </a:t>
            </a:r>
            <a:r>
              <a:rPr lang="ru-RU" dirty="0">
                <a:latin typeface="Times New Roman" panose="02020603050405020304" pitchFamily="18" charset="0"/>
                <a:cs typeface="Times New Roman" panose="02020603050405020304" pitchFamily="18" charset="0"/>
              </a:rPr>
              <a:t>показывает новый способ действия: держим карточку левой рукой,</a:t>
            </a:r>
          </a:p>
          <a:p>
            <a:pPr algn="just"/>
            <a:r>
              <a:rPr lang="ru-RU" dirty="0">
                <a:latin typeface="Times New Roman" panose="02020603050405020304" pitchFamily="18" charset="0"/>
                <a:cs typeface="Times New Roman" panose="02020603050405020304" pitchFamily="18" charset="0"/>
              </a:rPr>
              <a:t>правой рукой передвигаем слева направо, ощупывая пуговицы одну за другой,</a:t>
            </a:r>
          </a:p>
          <a:p>
            <a:pPr algn="just"/>
            <a:r>
              <a:rPr lang="ru-RU" dirty="0">
                <a:latin typeface="Times New Roman" panose="02020603050405020304" pitchFamily="18" charset="0"/>
                <a:cs typeface="Times New Roman" panose="02020603050405020304" pitchFamily="18" charset="0"/>
              </a:rPr>
              <a:t>считаем, называем итоговое число, проверяем.</a:t>
            </a:r>
          </a:p>
          <a:p>
            <a:pPr algn="just"/>
            <a:r>
              <a:rPr lang="ru-RU" dirty="0" smtClean="0">
                <a:latin typeface="Times New Roman" panose="02020603050405020304" pitchFamily="18" charset="0"/>
                <a:cs typeface="Times New Roman" panose="02020603050405020304" pitchFamily="18" charset="0"/>
              </a:rPr>
              <a:t>   Сначала </a:t>
            </a:r>
            <a:r>
              <a:rPr lang="ru-RU" dirty="0">
                <a:latin typeface="Times New Roman" panose="02020603050405020304" pitchFamily="18" charset="0"/>
                <a:cs typeface="Times New Roman" panose="02020603050405020304" pitchFamily="18" charset="0"/>
              </a:rPr>
              <a:t>дети считают с открытыми глазами, так как закрывание глаз является</a:t>
            </a:r>
          </a:p>
          <a:p>
            <a:pPr algn="just"/>
            <a:r>
              <a:rPr lang="ru-RU" dirty="0">
                <a:latin typeface="Times New Roman" panose="02020603050405020304" pitchFamily="18" charset="0"/>
                <a:cs typeface="Times New Roman" panose="02020603050405020304" pitchFamily="18" charset="0"/>
              </a:rPr>
              <a:t>сильным раздражителем и отвлекает от счёта. В старшем возрасте дети</a:t>
            </a:r>
          </a:p>
          <a:p>
            <a:pPr algn="just"/>
            <a:r>
              <a:rPr lang="ru-RU" dirty="0">
                <a:latin typeface="Times New Roman" panose="02020603050405020304" pitchFamily="18" charset="0"/>
                <a:cs typeface="Times New Roman" panose="02020603050405020304" pitchFamily="18" charset="0"/>
              </a:rPr>
              <a:t>закрывают глаза.</a:t>
            </a:r>
          </a:p>
          <a:p>
            <a:r>
              <a:rPr lang="ru-RU" b="1" dirty="0" smtClean="0">
                <a:latin typeface="Times New Roman" panose="02020603050405020304" pitchFamily="18" charset="0"/>
                <a:cs typeface="Times New Roman" panose="02020603050405020304" pitchFamily="18" charset="0"/>
              </a:rPr>
              <a:t>   Упражнения</a:t>
            </a:r>
            <a:r>
              <a:rPr lang="ru-RU" b="1"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Сосчитать пуговицы, поднять руку, у кого 2(3,4,5) пуговиц;</a:t>
            </a:r>
          </a:p>
          <a:p>
            <a:r>
              <a:rPr lang="ru-RU" dirty="0">
                <a:latin typeface="Times New Roman" panose="02020603050405020304" pitchFamily="18" charset="0"/>
                <a:cs typeface="Times New Roman" panose="02020603050405020304" pitchFamily="18" charset="0"/>
              </a:rPr>
              <a:t> Карточку держим за спиной: «Пошли, пошли, поехали»;</a:t>
            </a:r>
          </a:p>
          <a:p>
            <a:r>
              <a:rPr lang="ru-RU" dirty="0">
                <a:latin typeface="Times New Roman" panose="02020603050405020304" pitchFamily="18" charset="0"/>
                <a:cs typeface="Times New Roman" panose="02020603050405020304" pitchFamily="18" charset="0"/>
              </a:rPr>
              <a:t> Найти карточку, на которой 5 пуговиц;</a:t>
            </a:r>
          </a:p>
          <a:p>
            <a:r>
              <a:rPr lang="ru-RU" dirty="0">
                <a:latin typeface="Times New Roman" panose="02020603050405020304" pitchFamily="18" charset="0"/>
                <a:cs typeface="Times New Roman" panose="02020603050405020304" pitchFamily="18" charset="0"/>
              </a:rPr>
              <a:t> На какой карточке пуговиц больше;</a:t>
            </a:r>
          </a:p>
          <a:p>
            <a:r>
              <a:rPr lang="ru-RU" dirty="0">
                <a:latin typeface="Times New Roman" panose="02020603050405020304" pitchFamily="18" charset="0"/>
                <a:cs typeface="Times New Roman" panose="02020603050405020304" pitchFamily="18" charset="0"/>
              </a:rPr>
              <a:t> Разложить карточки в порядке увеличения количества пуговиц;</a:t>
            </a:r>
          </a:p>
          <a:p>
            <a:r>
              <a:rPr lang="ru-RU" dirty="0">
                <a:latin typeface="Times New Roman" panose="02020603050405020304" pitchFamily="18" charset="0"/>
                <a:cs typeface="Times New Roman" panose="02020603050405020304" pitchFamily="18" charset="0"/>
              </a:rPr>
              <a:t> Какая карточка должна быть следующей;</a:t>
            </a:r>
          </a:p>
          <a:p>
            <a:r>
              <a:rPr lang="ru-RU" dirty="0">
                <a:latin typeface="Times New Roman" panose="02020603050405020304" pitchFamily="18" charset="0"/>
                <a:cs typeface="Times New Roman" panose="02020603050405020304" pitchFamily="18" charset="0"/>
              </a:rPr>
              <a:t> Отсчитать столько же игрушек;</a:t>
            </a:r>
          </a:p>
          <a:p>
            <a:r>
              <a:rPr lang="ru-RU" dirty="0">
                <a:latin typeface="Times New Roman" panose="02020603050405020304" pitchFamily="18" charset="0"/>
                <a:cs typeface="Times New Roman" panose="02020603050405020304" pitchFamily="18" charset="0"/>
              </a:rPr>
              <a:t> Подобрать к карточке цифру и </a:t>
            </a:r>
            <a:r>
              <a:rPr lang="ru-RU" dirty="0" err="1">
                <a:latin typeface="Times New Roman" panose="02020603050405020304" pitchFamily="18" charset="0"/>
                <a:cs typeface="Times New Roman" panose="02020603050405020304" pitchFamily="18" charset="0"/>
              </a:rPr>
              <a:t>т.д</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30807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8424936" cy="5909310"/>
          </a:xfrm>
          <a:prstGeom prst="rect">
            <a:avLst/>
          </a:prstGeom>
          <a:noFill/>
        </p:spPr>
        <p:txBody>
          <a:bodyPr wrap="square" rtlCol="0">
            <a:spAutoFit/>
          </a:bodyPr>
          <a:lstStyle/>
          <a:p>
            <a:pPr algn="ctr"/>
            <a:r>
              <a:rPr lang="ru-RU" b="1" dirty="0">
                <a:solidFill>
                  <a:srgbClr val="0070C0"/>
                </a:solidFill>
              </a:rPr>
              <a:t>Методика обучения счёту «на слух».</a:t>
            </a:r>
          </a:p>
          <a:p>
            <a:r>
              <a:rPr lang="ru-RU" sz="2000" b="1" dirty="0">
                <a:latin typeface="Times New Roman" panose="02020603050405020304" pitchFamily="18" charset="0"/>
                <a:cs typeface="Times New Roman" panose="02020603050405020304" pitchFamily="18" charset="0"/>
              </a:rPr>
              <a:t>Пособия: </a:t>
            </a:r>
            <a:r>
              <a:rPr lang="ru-RU" sz="2000" dirty="0">
                <a:latin typeface="Times New Roman" panose="02020603050405020304" pitchFamily="18" charset="0"/>
                <a:cs typeface="Times New Roman" panose="02020603050405020304" pitchFamily="18" charset="0"/>
              </a:rPr>
              <a:t>звучащие предметы (барабан, гармошка, бубен).</a:t>
            </a:r>
          </a:p>
          <a:p>
            <a:r>
              <a:rPr lang="ru-RU" sz="2000" b="1" dirty="0">
                <a:latin typeface="Times New Roman" panose="02020603050405020304" pitchFamily="18" charset="0"/>
                <a:cs typeface="Times New Roman" panose="02020603050405020304" pitchFamily="18" charset="0"/>
              </a:rPr>
              <a:t>Требования:</a:t>
            </a:r>
            <a:r>
              <a:rPr lang="ru-RU" sz="2000" dirty="0">
                <a:latin typeface="Times New Roman" panose="02020603050405020304" pitchFamily="18" charset="0"/>
                <a:cs typeface="Times New Roman" panose="02020603050405020304" pitchFamily="18" charset="0"/>
              </a:rPr>
              <a:t> звуки должны извлекаться так, чтобы дети не видели движений (</a:t>
            </a:r>
            <a:r>
              <a:rPr lang="ru-RU" sz="2000" dirty="0" smtClean="0">
                <a:latin typeface="Times New Roman" panose="02020603050405020304" pitchFamily="18" charset="0"/>
                <a:cs typeface="Times New Roman" panose="02020603050405020304" pitchFamily="18" charset="0"/>
              </a:rPr>
              <a:t>за ширмой</a:t>
            </a:r>
            <a:r>
              <a:rPr lang="ru-RU" sz="2000" dirty="0">
                <a:latin typeface="Times New Roman" panose="02020603050405020304" pitchFamily="18" charset="0"/>
                <a:cs typeface="Times New Roman" panose="02020603050405020304" pitchFamily="18" charset="0"/>
              </a:rPr>
              <a:t>), ритмично, но не быстро, не громко, с равными интервалами</a:t>
            </a:r>
            <a:r>
              <a:rPr lang="ru-RU" sz="2000" dirty="0" smtClean="0">
                <a:latin typeface="Times New Roman" panose="02020603050405020304" pitchFamily="18" charset="0"/>
                <a:cs typeface="Times New Roman" panose="02020603050405020304" pitchFamily="18" charset="0"/>
              </a:rPr>
              <a:t>. Сначала </a:t>
            </a:r>
            <a:r>
              <a:rPr lang="ru-RU" sz="2000" dirty="0">
                <a:latin typeface="Times New Roman" panose="02020603050405020304" pitchFamily="18" charset="0"/>
                <a:cs typeface="Times New Roman" panose="02020603050405020304" pitchFamily="18" charset="0"/>
              </a:rPr>
              <a:t>используется жест рукой (качание) в такт звукам, дети </a:t>
            </a:r>
            <a:r>
              <a:rPr lang="ru-RU" sz="2000" dirty="0" smtClean="0">
                <a:latin typeface="Times New Roman" panose="02020603050405020304" pitchFamily="18" charset="0"/>
                <a:cs typeface="Times New Roman" panose="02020603050405020304" pitchFamily="18" charset="0"/>
              </a:rPr>
              <a:t>считают вслух. Начинаем </a:t>
            </a:r>
            <a:r>
              <a:rPr lang="ru-RU" sz="2000" dirty="0">
                <a:latin typeface="Times New Roman" panose="02020603050405020304" pitchFamily="18" charset="0"/>
                <a:cs typeface="Times New Roman" panose="02020603050405020304" pitchFamily="18" charset="0"/>
              </a:rPr>
              <a:t>с небольшого количества звуков.</a:t>
            </a:r>
          </a:p>
          <a:p>
            <a:r>
              <a:rPr lang="ru-RU" sz="2000" b="1" dirty="0">
                <a:latin typeface="Times New Roman" panose="02020603050405020304" pitchFamily="18" charset="0"/>
                <a:cs typeface="Times New Roman" panose="02020603050405020304" pitchFamily="18" charset="0"/>
              </a:rPr>
              <a:t>Упражнения:</a:t>
            </a:r>
          </a:p>
          <a:p>
            <a:r>
              <a:rPr lang="ru-RU" sz="2000" dirty="0">
                <a:latin typeface="Times New Roman" panose="02020603050405020304" pitchFamily="18" charset="0"/>
                <a:cs typeface="Times New Roman" panose="02020603050405020304" pitchFamily="18" charset="0"/>
              </a:rPr>
              <a:t> Сосчитать, сколько звуков услышали (сначала с открытыми глазами,</a:t>
            </a:r>
          </a:p>
          <a:p>
            <a:r>
              <a:rPr lang="ru-RU" sz="2000" dirty="0">
                <a:latin typeface="Times New Roman" panose="02020603050405020304" pitchFamily="18" charset="0"/>
                <a:cs typeface="Times New Roman" panose="02020603050405020304" pitchFamily="18" charset="0"/>
              </a:rPr>
              <a:t>потом с закрытыми);</a:t>
            </a:r>
          </a:p>
          <a:p>
            <a:r>
              <a:rPr lang="ru-RU" sz="2000" dirty="0">
                <a:latin typeface="Times New Roman" panose="02020603050405020304" pitchFamily="18" charset="0"/>
                <a:cs typeface="Times New Roman" panose="02020603050405020304" pitchFamily="18" charset="0"/>
              </a:rPr>
              <a:t> Ударить столько раз, какое число названо, сколько кругов на карточке</a:t>
            </a:r>
          </a:p>
          <a:p>
            <a:r>
              <a:rPr lang="ru-RU" sz="2000" dirty="0">
                <a:latin typeface="Times New Roman" panose="02020603050405020304" pitchFamily="18" charset="0"/>
                <a:cs typeface="Times New Roman" panose="02020603050405020304" pitchFamily="18" charset="0"/>
              </a:rPr>
              <a:t>(помогают себе пальчиком), при этом сначала дается только одна карточка, </a:t>
            </a:r>
            <a:r>
              <a:rPr lang="ru-RU" sz="2000" dirty="0" smtClean="0">
                <a:latin typeface="Times New Roman" panose="02020603050405020304" pitchFamily="18" charset="0"/>
                <a:cs typeface="Times New Roman" panose="02020603050405020304" pitchFamily="18" charset="0"/>
              </a:rPr>
              <a:t>в дальнейшем </a:t>
            </a:r>
            <a:r>
              <a:rPr lang="ru-RU" sz="2000" dirty="0">
                <a:latin typeface="Times New Roman" panose="02020603050405020304" pitchFamily="18" charset="0"/>
                <a:cs typeface="Times New Roman" panose="02020603050405020304" pitchFamily="18" charset="0"/>
              </a:rPr>
              <a:t>дети могут одновременно работать с несколькими карточками;</a:t>
            </a:r>
          </a:p>
          <a:p>
            <a:r>
              <a:rPr lang="ru-RU" sz="2000" dirty="0">
                <a:latin typeface="Times New Roman" panose="02020603050405020304" pitchFamily="18" charset="0"/>
                <a:cs typeface="Times New Roman" panose="02020603050405020304" pitchFamily="18" charset="0"/>
              </a:rPr>
              <a:t> Ударить на один раз больше, чем названо число (цифра, игрушек на</a:t>
            </a:r>
          </a:p>
          <a:p>
            <a:r>
              <a:rPr lang="ru-RU" sz="2000" dirty="0">
                <a:latin typeface="Times New Roman" panose="02020603050405020304" pitchFamily="18" charset="0"/>
                <a:cs typeface="Times New Roman" panose="02020603050405020304" pitchFamily="18" charset="0"/>
              </a:rPr>
              <a:t>столе);</a:t>
            </a:r>
          </a:p>
          <a:p>
            <a:r>
              <a:rPr lang="ru-RU" sz="2000" dirty="0">
                <a:latin typeface="Times New Roman" panose="02020603050405020304" pitchFamily="18" charset="0"/>
                <a:cs typeface="Times New Roman" panose="02020603050405020304" pitchFamily="18" charset="0"/>
              </a:rPr>
              <a:t> Отсчитать столько кругов, сколько звуков услышали (на 1 больше,</a:t>
            </a:r>
          </a:p>
          <a:p>
            <a:r>
              <a:rPr lang="ru-RU" sz="2000" dirty="0">
                <a:latin typeface="Times New Roman" panose="02020603050405020304" pitchFamily="18" charset="0"/>
                <a:cs typeface="Times New Roman" panose="02020603050405020304" pitchFamily="18" charset="0"/>
              </a:rPr>
              <a:t>меньше);</a:t>
            </a:r>
          </a:p>
          <a:p>
            <a:r>
              <a:rPr lang="ru-RU" sz="2000" dirty="0">
                <a:latin typeface="Times New Roman" panose="02020603050405020304" pitchFamily="18" charset="0"/>
                <a:cs typeface="Times New Roman" panose="02020603050405020304" pitchFamily="18" charset="0"/>
              </a:rPr>
              <a:t> Угадать, сколько и каких звуков услышали;</a:t>
            </a:r>
          </a:p>
          <a:p>
            <a:r>
              <a:rPr lang="ru-RU" sz="2000" dirty="0">
                <a:latin typeface="Times New Roman" panose="02020603050405020304" pitchFamily="18" charset="0"/>
                <a:cs typeface="Times New Roman" panose="02020603050405020304" pitchFamily="18" charset="0"/>
              </a:rPr>
              <a:t> Произвести 5 разных </a:t>
            </a:r>
            <a:r>
              <a:rPr lang="ru-RU" sz="2000" dirty="0" smtClean="0">
                <a:latin typeface="Times New Roman" panose="02020603050405020304" pitchFamily="18" charset="0"/>
                <a:cs typeface="Times New Roman" panose="02020603050405020304" pitchFamily="18" charset="0"/>
              </a:rPr>
              <a:t>звуков.</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309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8640"/>
            <a:ext cx="8208912" cy="6463308"/>
          </a:xfrm>
          <a:prstGeom prst="rect">
            <a:avLst/>
          </a:prstGeom>
          <a:noFill/>
        </p:spPr>
        <p:txBody>
          <a:bodyPr wrap="square" rtlCol="0">
            <a:spAutoFit/>
          </a:bodyPr>
          <a:lstStyle/>
          <a:p>
            <a:pPr algn="ctr"/>
            <a:r>
              <a:rPr lang="ru-RU" b="1" dirty="0">
                <a:solidFill>
                  <a:srgbClr val="0070C0"/>
                </a:solidFill>
              </a:rPr>
              <a:t>Методика обучения счёту движений.</a:t>
            </a:r>
          </a:p>
          <a:p>
            <a:r>
              <a:rPr lang="ru-RU" dirty="0">
                <a:latin typeface="Times New Roman" panose="02020603050405020304" pitchFamily="18" charset="0"/>
                <a:cs typeface="Times New Roman" panose="02020603050405020304" pitchFamily="18" charset="0"/>
              </a:rPr>
              <a:t>Дети считают и сами производят различные движения. Движения должны</a:t>
            </a:r>
          </a:p>
          <a:p>
            <a:r>
              <a:rPr lang="ru-RU" dirty="0">
                <a:latin typeface="Times New Roman" panose="02020603050405020304" pitchFamily="18" charset="0"/>
                <a:cs typeface="Times New Roman" panose="02020603050405020304" pitchFamily="18" charset="0"/>
              </a:rPr>
              <a:t>быть простыми: приседания, прыжки, наклоны, подбрасывание мяча, взмахи</a:t>
            </a:r>
          </a:p>
          <a:p>
            <a:r>
              <a:rPr lang="ru-RU" dirty="0">
                <a:latin typeface="Times New Roman" panose="02020603050405020304" pitchFamily="18" charset="0"/>
                <a:cs typeface="Times New Roman" panose="02020603050405020304" pitchFamily="18" charset="0"/>
              </a:rPr>
              <a:t>рукой и пр..</a:t>
            </a:r>
          </a:p>
          <a:p>
            <a:r>
              <a:rPr lang="ru-RU" dirty="0">
                <a:latin typeface="Times New Roman" panose="02020603050405020304" pitchFamily="18" charset="0"/>
                <a:cs typeface="Times New Roman" panose="02020603050405020304" pitchFamily="18" charset="0"/>
              </a:rPr>
              <a:t>Сначала воспитатель дает четкий показ, обращая внимание, когда надо</a:t>
            </a:r>
          </a:p>
          <a:p>
            <a:r>
              <a:rPr lang="ru-RU" dirty="0">
                <a:latin typeface="Times New Roman" panose="02020603050405020304" pitchFamily="18" charset="0"/>
                <a:cs typeface="Times New Roman" panose="02020603050405020304" pitchFamily="18" charset="0"/>
              </a:rPr>
              <a:t>называть число. Детям предлагается сосчитать прыжки, прыгнуть определенное</a:t>
            </a:r>
          </a:p>
          <a:p>
            <a:r>
              <a:rPr lang="ru-RU" dirty="0">
                <a:latin typeface="Times New Roman" panose="02020603050405020304" pitchFamily="18" charset="0"/>
                <a:cs typeface="Times New Roman" panose="02020603050405020304" pitchFamily="18" charset="0"/>
              </a:rPr>
              <a:t>количество раз. Дети приседают на 1 раз больше (меньше), чем на образце</a:t>
            </a:r>
          </a:p>
          <a:p>
            <a:r>
              <a:rPr lang="ru-RU" dirty="0">
                <a:latin typeface="Times New Roman" panose="02020603050405020304" pitchFamily="18" charset="0"/>
                <a:cs typeface="Times New Roman" panose="02020603050405020304" pitchFamily="18" charset="0"/>
              </a:rPr>
              <a:t>(цифра, карточка, звуки). Дети отсчитывают столько предметов, сколько</a:t>
            </a:r>
          </a:p>
          <a:p>
            <a:r>
              <a:rPr lang="ru-RU" dirty="0">
                <a:latin typeface="Times New Roman" panose="02020603050405020304" pitchFamily="18" charset="0"/>
                <a:cs typeface="Times New Roman" panose="02020603050405020304" pitchFamily="18" charset="0"/>
              </a:rPr>
              <a:t>увидели движений. Предлагаем сделать 5 различных движений (на состав).</a:t>
            </a:r>
          </a:p>
          <a:p>
            <a:r>
              <a:rPr lang="ru-RU" dirty="0">
                <a:latin typeface="Times New Roman" panose="02020603050405020304" pitchFamily="18" charset="0"/>
                <a:cs typeface="Times New Roman" panose="02020603050405020304" pitchFamily="18" charset="0"/>
              </a:rPr>
              <a:t>Упражнение «Цепочка»: прыгать </a:t>
            </a:r>
            <a:r>
              <a:rPr lang="ru-RU" dirty="0" err="1">
                <a:latin typeface="Times New Roman" panose="02020603050405020304" pitchFamily="18" charset="0"/>
                <a:cs typeface="Times New Roman" panose="02020603050405020304" pitchFamily="18" charset="0"/>
              </a:rPr>
              <a:t>по-очереди</a:t>
            </a:r>
            <a:r>
              <a:rPr lang="ru-RU" dirty="0">
                <a:latin typeface="Times New Roman" panose="02020603050405020304" pitchFamily="18" charset="0"/>
                <a:cs typeface="Times New Roman" panose="02020603050405020304" pitchFamily="18" charset="0"/>
              </a:rPr>
              <a:t>, каждый раз на 1 роз</a:t>
            </a:r>
          </a:p>
          <a:p>
            <a:r>
              <a:rPr lang="ru-RU" dirty="0">
                <a:latin typeface="Times New Roman" panose="02020603050405020304" pitchFamily="18" charset="0"/>
                <a:cs typeface="Times New Roman" panose="02020603050405020304" pitchFamily="18" charset="0"/>
              </a:rPr>
              <a:t>больше. Двум детям предлагают прыгать на скакалке: высокому – 6 раз,</a:t>
            </a:r>
          </a:p>
          <a:p>
            <a:r>
              <a:rPr lang="ru-RU" dirty="0">
                <a:latin typeface="Times New Roman" panose="02020603050405020304" pitchFamily="18" charset="0"/>
                <a:cs typeface="Times New Roman" panose="02020603050405020304" pitchFamily="18" charset="0"/>
              </a:rPr>
              <a:t>низкому – 7 раз.</a:t>
            </a:r>
          </a:p>
          <a:p>
            <a:r>
              <a:rPr lang="ru-RU" dirty="0">
                <a:latin typeface="Times New Roman" panose="02020603050405020304" pitchFamily="18" charset="0"/>
                <a:cs typeface="Times New Roman" panose="02020603050405020304" pitchFamily="18" charset="0"/>
              </a:rPr>
              <a:t>Очень важно, чтобы в речи детей отражались связи между количеством</a:t>
            </a:r>
          </a:p>
          <a:p>
            <a:r>
              <a:rPr lang="ru-RU" dirty="0">
                <a:latin typeface="Times New Roman" panose="02020603050405020304" pitchFamily="18" charset="0"/>
                <a:cs typeface="Times New Roman" panose="02020603050405020304" pitchFamily="18" charset="0"/>
              </a:rPr>
              <a:t>движений, звуков, предметов, воспринимаемых зрительно или на ощупь: 5 раз</a:t>
            </a:r>
          </a:p>
          <a:p>
            <a:r>
              <a:rPr lang="ru-RU" dirty="0">
                <a:latin typeface="Times New Roman" panose="02020603050405020304" pitchFamily="18" charset="0"/>
                <a:cs typeface="Times New Roman" panose="02020603050405020304" pitchFamily="18" charset="0"/>
              </a:rPr>
              <a:t>подпрыгнул, потому что на карточке 5 кругов; 6 раз подбросил мяч, потому что</a:t>
            </a:r>
          </a:p>
          <a:p>
            <a:r>
              <a:rPr lang="ru-RU" dirty="0">
                <a:latin typeface="Times New Roman" panose="02020603050405020304" pitchFamily="18" charset="0"/>
                <a:cs typeface="Times New Roman" panose="02020603050405020304" pitchFamily="18" charset="0"/>
              </a:rPr>
              <a:t>услышал 6 звуков.</a:t>
            </a:r>
          </a:p>
          <a:p>
            <a:r>
              <a:rPr lang="ru-RU" dirty="0">
                <a:latin typeface="Times New Roman" panose="02020603050405020304" pitchFamily="18" charset="0"/>
                <a:cs typeface="Times New Roman" panose="02020603050405020304" pitchFamily="18" charset="0"/>
              </a:rPr>
              <a:t>В старшем возрасте необходимо предлагать детям комплексные</a:t>
            </a:r>
          </a:p>
          <a:p>
            <a:r>
              <a:rPr lang="ru-RU" dirty="0">
                <a:latin typeface="Times New Roman" panose="02020603050405020304" pitchFamily="18" charset="0"/>
                <a:cs typeface="Times New Roman" panose="02020603050405020304" pitchFamily="18" charset="0"/>
              </a:rPr>
              <a:t>упражнения, в которых используются различные анализаторы вместе:</a:t>
            </a:r>
          </a:p>
          <a:p>
            <a:r>
              <a:rPr lang="ru-RU" dirty="0">
                <a:latin typeface="Times New Roman" panose="02020603050405020304" pitchFamily="18" charset="0"/>
                <a:cs typeface="Times New Roman" panose="02020603050405020304" pitchFamily="18" charset="0"/>
              </a:rPr>
              <a:t> хлопнуть столько раз, сколько пуговиц на карточке;</a:t>
            </a:r>
          </a:p>
          <a:p>
            <a:r>
              <a:rPr lang="ru-RU" dirty="0">
                <a:latin typeface="Times New Roman" panose="02020603050405020304" pitchFamily="18" charset="0"/>
                <a:cs typeface="Times New Roman" panose="02020603050405020304" pitchFamily="18" charset="0"/>
              </a:rPr>
              <a:t> прыгнуть на 1 раз больше, чем услышал звуков;</a:t>
            </a:r>
          </a:p>
          <a:p>
            <a:r>
              <a:rPr lang="ru-RU" dirty="0">
                <a:latin typeface="Times New Roman" panose="02020603050405020304" pitchFamily="18" charset="0"/>
                <a:cs typeface="Times New Roman" panose="02020603050405020304" pitchFamily="18" charset="0"/>
              </a:rPr>
              <a:t> отгадать, какое число я задумала, если Петя прыгнет на 1 раз меньше;</a:t>
            </a:r>
          </a:p>
          <a:p>
            <a:r>
              <a:rPr lang="ru-RU" dirty="0">
                <a:latin typeface="Times New Roman" panose="02020603050405020304" pitchFamily="18" charset="0"/>
                <a:cs typeface="Times New Roman" panose="02020603050405020304" pitchFamily="18" charset="0"/>
              </a:rPr>
              <a:t> сколько раз надо присесть, чтобы выполнить на 1 движение больше, чем</a:t>
            </a:r>
          </a:p>
          <a:p>
            <a:r>
              <a:rPr lang="ru-RU" dirty="0">
                <a:latin typeface="Times New Roman" panose="02020603050405020304" pitchFamily="18" charset="0"/>
                <a:cs typeface="Times New Roman" panose="02020603050405020304" pitchFamily="18" charset="0"/>
              </a:rPr>
              <a:t>кубиков на столе</a:t>
            </a:r>
          </a:p>
        </p:txBody>
      </p:sp>
    </p:spTree>
    <p:extLst>
      <p:ext uri="{BB962C8B-B14F-4D97-AF65-F5344CB8AC3E}">
        <p14:creationId xmlns:p14="http://schemas.microsoft.com/office/powerpoint/2010/main" val="4147397351"/>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404664"/>
            <a:ext cx="7992888" cy="5570756"/>
          </a:xfrm>
          <a:prstGeom prst="rect">
            <a:avLst/>
          </a:prstGeom>
          <a:noFill/>
        </p:spPr>
        <p:txBody>
          <a:bodyPr wrap="square" rtlCol="0">
            <a:spAutoFit/>
          </a:bodyPr>
          <a:lstStyle/>
          <a:p>
            <a:r>
              <a:rPr lang="ru-RU" b="1" dirty="0" smtClean="0">
                <a:solidFill>
                  <a:srgbClr val="0070C0"/>
                </a:solidFill>
              </a:rPr>
              <a:t>                                             Игра «Подбери </a:t>
            </a:r>
            <a:r>
              <a:rPr lang="ru-RU" b="1" dirty="0">
                <a:solidFill>
                  <a:srgbClr val="0070C0"/>
                </a:solidFill>
              </a:rPr>
              <a:t>игрушку»</a:t>
            </a:r>
            <a:br>
              <a:rPr lang="ru-RU" b="1" dirty="0">
                <a:solidFill>
                  <a:srgbClr val="0070C0"/>
                </a:solidFill>
              </a:rPr>
            </a:br>
            <a:r>
              <a:rPr lang="ru-RU" b="1" dirty="0" smtClean="0">
                <a:solidFill>
                  <a:srgbClr val="0070C0"/>
                </a:solidFill>
              </a:rPr>
              <a:t>  </a:t>
            </a:r>
            <a:r>
              <a:rPr lang="ru-RU" sz="2000" b="1" dirty="0" smtClean="0">
                <a:latin typeface="Times New Roman" panose="02020603050405020304" pitchFamily="18" charset="0"/>
                <a:cs typeface="Times New Roman" panose="02020603050405020304" pitchFamily="18" charset="0"/>
              </a:rPr>
              <a:t>Цель</a:t>
            </a:r>
            <a:r>
              <a:rPr lang="ru-RU" sz="2000" b="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упражнять в счете предметов по названному числу и запоминании его учить находить равное количество игрушек.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                                                          </a:t>
            </a:r>
          </a:p>
          <a:p>
            <a:r>
              <a:rPr lang="ru-RU" sz="2000" b="1" dirty="0">
                <a:latin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cs typeface="Times New Roman" panose="02020603050405020304" pitchFamily="18" charset="0"/>
              </a:rPr>
              <a:t>                                                 Содержание</a:t>
            </a:r>
            <a:r>
              <a:rPr lang="ru-RU" sz="2000" b="1" dirty="0">
                <a:latin typeface="Times New Roman" panose="02020603050405020304" pitchFamily="18" charset="0"/>
                <a:cs typeface="Times New Roman" panose="02020603050405020304" pitchFamily="18" charset="0"/>
              </a:rPr>
              <a:t>. </a:t>
            </a:r>
            <a:endParaRPr lang="ru-RU" sz="2000" b="1" dirty="0" smtClean="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    Воспитатель </a:t>
            </a:r>
            <a:r>
              <a:rPr lang="ru-RU" sz="2000" dirty="0">
                <a:latin typeface="Times New Roman" panose="02020603050405020304" pitchFamily="18" charset="0"/>
                <a:cs typeface="Times New Roman" panose="02020603050405020304" pitchFamily="18" charset="0"/>
              </a:rPr>
              <a:t>объясняет детям, что они будут учиться отсчитывать столько  игрушек, сколько он скажет. По очереди вызывает детей и дает им задание принести определенное число игрушек и поставить на тот или иной стол. Другим детям поручает проверить, верно, ли выполнено задание, а для этого сосчитать игрушки, например: «Сережа, принеси 3 пирамидки и поставь на этот стол. Витя, проверь, сколько пирамидок принес Сережа». В результате на одном столе оказывается 2 игрушки, на втором-3, на третьем-4, на четвертом-5. Затем детям предлагается отсчитать определенное число игрушек и поставить на тот стол, где столько же таких игрушек, так, чтобы было видно, что их поровну. Выполнив задание, ребенок рассказывает, что сделал. Другой ребенок проверяет, верно ли выполнено </a:t>
            </a:r>
            <a:r>
              <a:rPr lang="ru-RU" sz="2000" dirty="0" smtClean="0">
                <a:latin typeface="Times New Roman" panose="02020603050405020304" pitchFamily="18" charset="0"/>
                <a:cs typeface="Times New Roman" panose="02020603050405020304" pitchFamily="18" charset="0"/>
              </a:rPr>
              <a:t>задание.</a:t>
            </a:r>
            <a:endParaRPr lang="ru-RU" sz="2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4208098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8208912" cy="5786199"/>
          </a:xfrm>
          <a:prstGeom prst="rect">
            <a:avLst/>
          </a:prstGeom>
          <a:noFill/>
        </p:spPr>
        <p:txBody>
          <a:bodyPr wrap="square" rtlCol="0">
            <a:spAutoFit/>
          </a:bodyPr>
          <a:lstStyle/>
          <a:p>
            <a:pPr lvl="0">
              <a:spcBef>
                <a:spcPts val="600"/>
              </a:spcBef>
              <a:buClr>
                <a:srgbClr val="F3A447"/>
              </a:buClr>
              <a:buSzPct val="85000"/>
            </a:pPr>
            <a:r>
              <a:rPr lang="ru-RU" sz="2000" b="1" dirty="0" smtClean="0">
                <a:solidFill>
                  <a:srgbClr val="0070C0"/>
                </a:solidFill>
                <a:latin typeface="Constantia"/>
              </a:rPr>
              <a:t>                                             «</a:t>
            </a:r>
            <a:r>
              <a:rPr lang="ru-RU" sz="2000" b="1" dirty="0">
                <a:solidFill>
                  <a:srgbClr val="0070C0"/>
                </a:solidFill>
                <a:latin typeface="Constantia"/>
              </a:rPr>
              <a:t>Назови и сосчитай</a:t>
            </a:r>
            <a:r>
              <a:rPr lang="ru-RU" sz="2000" b="1" dirty="0" smtClean="0">
                <a:solidFill>
                  <a:srgbClr val="0070C0"/>
                </a:solidFill>
                <a:latin typeface="Constantia"/>
              </a:rPr>
              <a:t>»</a:t>
            </a:r>
          </a:p>
          <a:p>
            <a:pPr lvl="0">
              <a:spcBef>
                <a:spcPts val="600"/>
              </a:spcBef>
              <a:buClr>
                <a:srgbClr val="F3A447"/>
              </a:buClr>
              <a:buSzPct val="85000"/>
            </a:pPr>
            <a:r>
              <a:rPr lang="ru-RU" sz="2000" b="1" dirty="0">
                <a:solidFill>
                  <a:srgbClr val="0070C0"/>
                </a:solidFill>
                <a:latin typeface="Constantia"/>
              </a:rPr>
              <a:t/>
            </a:r>
            <a:br>
              <a:rPr lang="ru-RU" sz="2000" b="1" dirty="0">
                <a:solidFill>
                  <a:srgbClr val="0070C0"/>
                </a:solidFill>
                <a:latin typeface="Constantia"/>
              </a:rPr>
            </a:br>
            <a:r>
              <a:rPr lang="ru-RU" sz="2000" b="1" dirty="0">
                <a:solidFill>
                  <a:prstClr val="black"/>
                </a:solidFill>
                <a:latin typeface="Constantia"/>
              </a:rPr>
              <a:t>Цель:</a:t>
            </a:r>
            <a:r>
              <a:rPr lang="ru-RU" sz="2000" dirty="0">
                <a:solidFill>
                  <a:prstClr val="black"/>
                </a:solidFill>
                <a:latin typeface="Constantia"/>
              </a:rPr>
              <a:t> учить детей считать звуки, называя итоговое число</a:t>
            </a:r>
            <a:r>
              <a:rPr lang="ru-RU" sz="2000" dirty="0" smtClean="0">
                <a:solidFill>
                  <a:prstClr val="black"/>
                </a:solidFill>
                <a:latin typeface="Constantia"/>
              </a:rPr>
              <a:t>.</a:t>
            </a:r>
            <a:r>
              <a:rPr lang="ru-RU" sz="2000" dirty="0">
                <a:solidFill>
                  <a:prstClr val="black"/>
                </a:solidFill>
                <a:latin typeface="Constantia"/>
              </a:rPr>
              <a:t/>
            </a:r>
            <a:br>
              <a:rPr lang="ru-RU" sz="2000" dirty="0">
                <a:solidFill>
                  <a:prstClr val="black"/>
                </a:solidFill>
                <a:latin typeface="Constantia"/>
              </a:rPr>
            </a:br>
            <a:r>
              <a:rPr lang="ru-RU" sz="2000" dirty="0" smtClean="0">
                <a:solidFill>
                  <a:prstClr val="black"/>
                </a:solidFill>
                <a:latin typeface="Constantia"/>
              </a:rPr>
              <a:t>                                             </a:t>
            </a:r>
            <a:r>
              <a:rPr lang="ru-RU" sz="2000" b="1" dirty="0" smtClean="0">
                <a:solidFill>
                  <a:prstClr val="black"/>
                </a:solidFill>
                <a:latin typeface="Constantia"/>
              </a:rPr>
              <a:t>Содержание</a:t>
            </a:r>
            <a:r>
              <a:rPr lang="ru-RU" sz="2000" b="1" dirty="0">
                <a:solidFill>
                  <a:prstClr val="black"/>
                </a:solidFill>
                <a:latin typeface="Constantia"/>
              </a:rPr>
              <a:t>. </a:t>
            </a:r>
            <a:endParaRPr lang="ru-RU" sz="2000" b="1" dirty="0" smtClean="0">
              <a:solidFill>
                <a:prstClr val="black"/>
              </a:solidFill>
              <a:latin typeface="Constantia"/>
            </a:endParaRPr>
          </a:p>
          <a:p>
            <a:pPr lvl="0" algn="just">
              <a:spcBef>
                <a:spcPts val="600"/>
              </a:spcBef>
              <a:buClr>
                <a:srgbClr val="F3A447"/>
              </a:buClr>
              <a:buSzPct val="85000"/>
            </a:pPr>
            <a:r>
              <a:rPr lang="ru-RU" sz="2000" dirty="0" smtClean="0">
                <a:solidFill>
                  <a:prstClr val="black"/>
                </a:solidFill>
                <a:latin typeface="Times New Roman" panose="02020603050405020304" pitchFamily="18" charset="0"/>
                <a:cs typeface="Times New Roman" panose="02020603050405020304" pitchFamily="18" charset="0"/>
              </a:rPr>
              <a:t>Занятие </a:t>
            </a:r>
            <a:r>
              <a:rPr lang="ru-RU" sz="2000" dirty="0">
                <a:solidFill>
                  <a:prstClr val="black"/>
                </a:solidFill>
                <a:latin typeface="Times New Roman" panose="02020603050405020304" pitchFamily="18" charset="0"/>
                <a:cs typeface="Times New Roman" panose="02020603050405020304" pitchFamily="18" charset="0"/>
              </a:rPr>
              <a:t>лучше начать со счета игрушек, вызвав к столу 2-3 детей, после этого сказать, что дети хорошо умеют считать игрушки, вещи, а сегодня они научатся считать звуки. В. предлагает детям сосчитать, помогая рукой, сколько раз он ударит по столу. Он показывает, как надо в такт ударам производить взмах кистью правой руки, стоящей на локте. Удары производят негромко и не слишком часто, чтобы дети успевали их считать. Сначала извлекают не более 1-3 звуков и только тогда, когда дети перестанут ошибаться, количество ударов увеличивается. Далее, предлагается воспроизвести указанное количество звуков. Педагог по очереди вызывает детей к столу и предлагает им ударить молоточком, палочкой о палочку 2-5 раз. В заключение всем детям  предлагают поднять руку (наклониться вперед, присесть) столько раз, сколько раз ударит молоточек.</a:t>
            </a:r>
            <a:br>
              <a:rPr lang="ru-RU" sz="2000" dirty="0">
                <a:solidFill>
                  <a:prstClr val="black"/>
                </a:solidFill>
                <a:latin typeface="Times New Roman" panose="02020603050405020304" pitchFamily="18" charset="0"/>
                <a:cs typeface="Times New Roman" panose="02020603050405020304" pitchFamily="18" charset="0"/>
              </a:rPr>
            </a:br>
            <a:endParaRPr lang="ru-RU" sz="20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274002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04664"/>
            <a:ext cx="8568952" cy="369332"/>
          </a:xfrm>
          <a:prstGeom prst="rect">
            <a:avLst/>
          </a:prstGeom>
          <a:noFill/>
        </p:spPr>
        <p:txBody>
          <a:bodyPr wrap="square" rtlCol="0">
            <a:spAutoFit/>
          </a:bodyPr>
          <a:lstStyle/>
          <a:p>
            <a:endParaRPr lang="ru-RU" dirty="0"/>
          </a:p>
        </p:txBody>
      </p:sp>
      <p:sp>
        <p:nvSpPr>
          <p:cNvPr id="3" name="TextBox 2"/>
          <p:cNvSpPr txBox="1"/>
          <p:nvPr/>
        </p:nvSpPr>
        <p:spPr>
          <a:xfrm>
            <a:off x="467544" y="404664"/>
            <a:ext cx="8424936" cy="5555367"/>
          </a:xfrm>
          <a:prstGeom prst="rect">
            <a:avLst/>
          </a:prstGeom>
          <a:noFill/>
        </p:spPr>
        <p:txBody>
          <a:bodyPr wrap="square" rtlCol="0">
            <a:spAutoFit/>
          </a:bodyPr>
          <a:lstStyle/>
          <a:p>
            <a:pPr lvl="0">
              <a:spcBef>
                <a:spcPts val="600"/>
              </a:spcBef>
              <a:buClr>
                <a:srgbClr val="F3A447"/>
              </a:buClr>
              <a:buSzPct val="85000"/>
            </a:pPr>
            <a:r>
              <a:rPr lang="ru-RU" sz="2000" b="1" dirty="0" smtClean="0">
                <a:solidFill>
                  <a:srgbClr val="0070C0"/>
                </a:solidFill>
                <a:latin typeface="Times New Roman" panose="02020603050405020304" pitchFamily="18" charset="0"/>
                <a:cs typeface="Times New Roman" panose="02020603050405020304" pitchFamily="18" charset="0"/>
              </a:rPr>
              <a:t>                                     «</a:t>
            </a:r>
            <a:r>
              <a:rPr lang="ru-RU" sz="2000" b="1" dirty="0">
                <a:solidFill>
                  <a:srgbClr val="0070C0"/>
                </a:solidFill>
                <a:latin typeface="Times New Roman" panose="02020603050405020304" pitchFamily="18" charset="0"/>
                <a:cs typeface="Times New Roman" panose="02020603050405020304" pitchFamily="18" charset="0"/>
              </a:rPr>
              <a:t>Посчитай птичек»</a:t>
            </a:r>
            <a:endParaRPr lang="ru-RU" sz="2000" dirty="0">
              <a:solidFill>
                <a:srgbClr val="0070C0"/>
              </a:solidFill>
              <a:latin typeface="Times New Roman" panose="02020603050405020304" pitchFamily="18" charset="0"/>
              <a:cs typeface="Times New Roman" panose="02020603050405020304" pitchFamily="18" charset="0"/>
            </a:endParaRPr>
          </a:p>
          <a:p>
            <a:pPr lvl="0">
              <a:spcBef>
                <a:spcPts val="600"/>
              </a:spcBef>
              <a:buClr>
                <a:srgbClr val="F3A447"/>
              </a:buClr>
              <a:buSzPct val="85000"/>
            </a:pPr>
            <a:r>
              <a:rPr lang="ru-RU" sz="2000" b="1" dirty="0">
                <a:solidFill>
                  <a:prstClr val="black"/>
                </a:solidFill>
                <a:latin typeface="Times New Roman" panose="02020603050405020304" pitchFamily="18" charset="0"/>
                <a:cs typeface="Times New Roman" panose="02020603050405020304" pitchFamily="18" charset="0"/>
              </a:rPr>
              <a:t>Цель:</a:t>
            </a:r>
            <a:r>
              <a:rPr lang="ru-RU" sz="2000" dirty="0">
                <a:solidFill>
                  <a:prstClr val="black"/>
                </a:solidFill>
                <a:latin typeface="Times New Roman" panose="02020603050405020304" pitchFamily="18" charset="0"/>
                <a:cs typeface="Times New Roman" panose="02020603050405020304" pitchFamily="18" charset="0"/>
              </a:rPr>
              <a:t> показать образование чисел 6 и 7, научить детей вести счет в пределах 7.</a:t>
            </a:r>
          </a:p>
          <a:p>
            <a:pPr lvl="0">
              <a:spcBef>
                <a:spcPts val="600"/>
              </a:spcBef>
              <a:buClr>
                <a:srgbClr val="F3A447"/>
              </a:buClr>
              <a:buSzPct val="85000"/>
            </a:pPr>
            <a:r>
              <a:rPr lang="ru-RU" sz="2000" b="1" dirty="0" smtClean="0">
                <a:solidFill>
                  <a:prstClr val="black"/>
                </a:solidFill>
                <a:latin typeface="Times New Roman" panose="02020603050405020304" pitchFamily="18" charset="0"/>
                <a:cs typeface="Times New Roman" panose="02020603050405020304" pitchFamily="18" charset="0"/>
              </a:rPr>
              <a:t>                                                Содержание</a:t>
            </a:r>
            <a:r>
              <a:rPr lang="ru-RU" sz="2000" b="1" dirty="0">
                <a:solidFill>
                  <a:prstClr val="black"/>
                </a:solidFill>
                <a:latin typeface="Times New Roman" panose="02020603050405020304" pitchFamily="18" charset="0"/>
                <a:cs typeface="Times New Roman" panose="02020603050405020304" pitchFamily="18" charset="0"/>
              </a:rPr>
              <a:t>. </a:t>
            </a:r>
            <a:endParaRPr lang="ru-RU" sz="2000" b="1" dirty="0" smtClean="0">
              <a:solidFill>
                <a:prstClr val="black"/>
              </a:solidFill>
              <a:latin typeface="Times New Roman" panose="02020603050405020304" pitchFamily="18" charset="0"/>
              <a:cs typeface="Times New Roman" panose="02020603050405020304" pitchFamily="18" charset="0"/>
            </a:endParaRPr>
          </a:p>
          <a:p>
            <a:pPr lvl="0" algn="just">
              <a:spcBef>
                <a:spcPts val="600"/>
              </a:spcBef>
              <a:buClr>
                <a:srgbClr val="F3A447"/>
              </a:buClr>
              <a:buSzPct val="85000"/>
            </a:pPr>
            <a:r>
              <a:rPr lang="ru-RU" sz="2000" dirty="0" smtClean="0">
                <a:solidFill>
                  <a:prstClr val="black"/>
                </a:solidFill>
                <a:latin typeface="Times New Roman" panose="02020603050405020304" pitchFamily="18" charset="0"/>
                <a:cs typeface="Times New Roman" panose="02020603050405020304" pitchFamily="18" charset="0"/>
              </a:rPr>
              <a:t>Педагог </a:t>
            </a:r>
            <a:r>
              <a:rPr lang="ru-RU" sz="2000" dirty="0">
                <a:solidFill>
                  <a:prstClr val="black"/>
                </a:solidFill>
                <a:latin typeface="Times New Roman" panose="02020603050405020304" pitchFamily="18" charset="0"/>
                <a:cs typeface="Times New Roman" panose="02020603050405020304" pitchFamily="18" charset="0"/>
              </a:rPr>
              <a:t>выставляет на наборном полотне в один ряд 2 группы картинок(снегирей и синичек(на некотором расстоянии одну от другой и спрашивает: «Как называют этих птиц? Поровну ли их? Как проверить?» Ребенок размещает картинки в 2 ряда, одну под другой. Выясняет, что птиц поровну, по 5. В. добавляет синичку и спрашивает: «Сколько стало синичек? Как получилось 6 синичек? Сколько было? Сколько добавили? Сколько стало? Каких птиц получилось больше? Сколько их? Каких меньше? Сколько их? Какое число больше:6 или 6?Какое меньше? Как сделать, чтобы птиц стало поровну по 6. (Подчеркивает, если одну птицу убрать, то тоже станет поровну по 5). Убирает 1 синицу и спрашивает: «Сколько их стало? Как получилось число 5». Снова добавляет по 1 птичке в каждом ряду и предлагает всем детям сосчитать птиц. Аналогичным образом знакомит с числом 7</a:t>
            </a:r>
            <a:r>
              <a:rPr lang="ru-RU" sz="2000" dirty="0" smtClean="0">
                <a:solidFill>
                  <a:prstClr val="black"/>
                </a:solidFill>
                <a:latin typeface="Times New Roman" panose="02020603050405020304" pitchFamily="18" charset="0"/>
                <a:cs typeface="Times New Roman" panose="02020603050405020304" pitchFamily="18" charset="0"/>
              </a:rPr>
              <a:t>.</a:t>
            </a:r>
            <a:endParaRPr lang="ru-RU" sz="20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85576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Воздушный поток">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135</TotalTime>
  <Words>2225</Words>
  <Application>Microsoft Office PowerPoint</Application>
  <PresentationFormat>Экран (4:3)</PresentationFormat>
  <Paragraphs>220</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Дом</dc:creator>
  <cp:lastModifiedBy>Дом</cp:lastModifiedBy>
  <cp:revision>36</cp:revision>
  <dcterms:created xsi:type="dcterms:W3CDTF">2016-12-08T03:01:10Z</dcterms:created>
  <dcterms:modified xsi:type="dcterms:W3CDTF">2019-07-27T13:23:54Z</dcterms:modified>
</cp:coreProperties>
</file>