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80" r:id="rId2"/>
    <p:sldId id="256" r:id="rId3"/>
    <p:sldId id="257" r:id="rId4"/>
    <p:sldId id="258" r:id="rId5"/>
    <p:sldId id="259" r:id="rId6"/>
    <p:sldId id="260" r:id="rId7"/>
    <p:sldId id="261" r:id="rId8"/>
    <p:sldId id="262" r:id="rId9"/>
    <p:sldId id="263" r:id="rId10"/>
    <p:sldId id="264" r:id="rId11"/>
    <p:sldId id="265" r:id="rId12"/>
    <p:sldId id="266" r:id="rId13"/>
    <p:sldId id="313" r:id="rId14"/>
    <p:sldId id="267" r:id="rId15"/>
    <p:sldId id="268" r:id="rId16"/>
    <p:sldId id="269" r:id="rId17"/>
    <p:sldId id="310" r:id="rId18"/>
    <p:sldId id="273" r:id="rId19"/>
    <p:sldId id="270" r:id="rId20"/>
    <p:sldId id="271" r:id="rId21"/>
    <p:sldId id="314" r:id="rId22"/>
    <p:sldId id="275" r:id="rId23"/>
    <p:sldId id="276" r:id="rId24"/>
    <p:sldId id="277" r:id="rId25"/>
    <p:sldId id="278" r:id="rId26"/>
    <p:sldId id="279" r:id="rId27"/>
    <p:sldId id="311" r:id="rId28"/>
    <p:sldId id="315" r:id="rId29"/>
    <p:sldId id="316" r:id="rId30"/>
    <p:sldId id="281" r:id="rId31"/>
    <p:sldId id="282" r:id="rId32"/>
    <p:sldId id="283" r:id="rId33"/>
    <p:sldId id="303" r:id="rId34"/>
    <p:sldId id="304" r:id="rId35"/>
    <p:sldId id="305" r:id="rId36"/>
    <p:sldId id="306" r:id="rId37"/>
    <p:sldId id="307" r:id="rId38"/>
    <p:sldId id="284" r:id="rId39"/>
    <p:sldId id="285" r:id="rId40"/>
    <p:sldId id="286" r:id="rId41"/>
    <p:sldId id="287" r:id="rId42"/>
    <p:sldId id="288" r:id="rId43"/>
    <p:sldId id="289" r:id="rId44"/>
    <p:sldId id="290" r:id="rId45"/>
    <p:sldId id="291" r:id="rId46"/>
    <p:sldId id="292" r:id="rId4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20.07.2019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20.07.2019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20.07.2019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20.07.2019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20.07.2019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20.07.2019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20.07.2019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20.07.2019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20.07.2019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20.07.2019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20.07.2019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20.07.2019</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framepiconline.com/frames/preview/detsad/53c3b424ec45c_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08504"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667962" y="1772816"/>
            <a:ext cx="6000381" cy="280076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8800" b="1" dirty="0" smtClean="0">
                <a:ln w="11430"/>
                <a:solidFill>
                  <a:srgbClr val="C00000"/>
                </a:solidFill>
                <a:effectLst>
                  <a:outerShdw blurRad="50800" dist="39000" dir="5460000" algn="tl">
                    <a:srgbClr val="000000">
                      <a:alpha val="38000"/>
                    </a:srgbClr>
                  </a:outerShdw>
                </a:effectLst>
              </a:rPr>
              <a:t>Копилка игр</a:t>
            </a:r>
            <a:endParaRPr lang="ru-RU" sz="8800" b="1" dirty="0">
              <a:ln w="11430"/>
              <a:solidFill>
                <a:srgbClr val="C00000"/>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19792239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47663" y="0"/>
            <a:ext cx="573746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Младшая группа</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TextBox 2"/>
          <p:cNvSpPr txBox="1"/>
          <p:nvPr/>
        </p:nvSpPr>
        <p:spPr>
          <a:xfrm>
            <a:off x="1043608" y="836712"/>
            <a:ext cx="7200800" cy="5355312"/>
          </a:xfrm>
          <a:prstGeom prst="rect">
            <a:avLst/>
          </a:prstGeom>
          <a:noFill/>
        </p:spPr>
        <p:txBody>
          <a:bodyPr wrap="square" rtlCol="0">
            <a:spAutoFit/>
          </a:bodyPr>
          <a:lstStyle/>
          <a:p>
            <a:pPr algn="ctr"/>
            <a:r>
              <a:rPr lang="ru-RU" b="1" dirty="0" smtClean="0">
                <a:solidFill>
                  <a:srgbClr val="FF0000"/>
                </a:solidFill>
              </a:rPr>
              <a:t>Хороводные игры</a:t>
            </a:r>
          </a:p>
          <a:p>
            <a:r>
              <a:rPr lang="ru-RU" b="1" dirty="0">
                <a:solidFill>
                  <a:schemeClr val="accent1">
                    <a:lumMod val="75000"/>
                  </a:schemeClr>
                </a:solidFill>
              </a:rPr>
              <a:t>Большие и маленькие ножки</a:t>
            </a:r>
          </a:p>
          <a:p>
            <a:r>
              <a:rPr lang="ru-RU" dirty="0"/>
              <a:t>Возьмитесь за руки и идите по кругу, то медленно, громко топая ногами, </a:t>
            </a:r>
            <a:r>
              <a:rPr lang="ru-RU" dirty="0" smtClean="0"/>
              <a:t>то ускоряя </a:t>
            </a:r>
            <a:r>
              <a:rPr lang="ru-RU" dirty="0"/>
              <a:t>ход и часто перебирая ногами.</a:t>
            </a:r>
          </a:p>
          <a:p>
            <a:r>
              <a:rPr lang="ru-RU" dirty="0"/>
              <a:t>Большие ноги</a:t>
            </a:r>
          </a:p>
          <a:p>
            <a:r>
              <a:rPr lang="ru-RU" dirty="0"/>
              <a:t>Шли по дороге</a:t>
            </a:r>
          </a:p>
          <a:p>
            <a:r>
              <a:rPr lang="ru-RU" dirty="0"/>
              <a:t>Топ-топ, топ-топ.</a:t>
            </a:r>
          </a:p>
          <a:p>
            <a:r>
              <a:rPr lang="ru-RU" dirty="0"/>
              <a:t>Маленькие ножки</a:t>
            </a:r>
          </a:p>
          <a:p>
            <a:r>
              <a:rPr lang="ru-RU" dirty="0"/>
              <a:t>Бежали по дорожке</a:t>
            </a:r>
          </a:p>
          <a:p>
            <a:r>
              <a:rPr lang="ru-RU" dirty="0"/>
              <a:t>Топ, топ, топ то топ,</a:t>
            </a:r>
          </a:p>
          <a:p>
            <a:r>
              <a:rPr lang="ru-RU" dirty="0"/>
              <a:t>Топ, топ, топ то топ</a:t>
            </a:r>
            <a:r>
              <a:rPr lang="ru-RU" dirty="0" smtClean="0"/>
              <a:t>.</a:t>
            </a:r>
          </a:p>
          <a:p>
            <a:r>
              <a:rPr lang="ru-RU" b="1" dirty="0">
                <a:solidFill>
                  <a:schemeClr val="accent1">
                    <a:lumMod val="75000"/>
                  </a:schemeClr>
                </a:solidFill>
              </a:rPr>
              <a:t>Водят пчелы хоровод</a:t>
            </a:r>
          </a:p>
          <a:p>
            <a:r>
              <a:rPr lang="ru-RU" dirty="0"/>
              <a:t>Выполнять соответствующие движения.</a:t>
            </a:r>
          </a:p>
          <a:p>
            <a:r>
              <a:rPr lang="ru-RU" dirty="0"/>
              <a:t>Водят пчелы хоровод -</a:t>
            </a:r>
          </a:p>
          <a:p>
            <a:r>
              <a:rPr lang="ru-RU" dirty="0" err="1"/>
              <a:t>Брум</a:t>
            </a:r>
            <a:r>
              <a:rPr lang="ru-RU" dirty="0"/>
              <a:t>, </a:t>
            </a:r>
            <a:r>
              <a:rPr lang="ru-RU" dirty="0" err="1"/>
              <a:t>брум</a:t>
            </a:r>
            <a:r>
              <a:rPr lang="ru-RU" dirty="0"/>
              <a:t>.</a:t>
            </a:r>
          </a:p>
          <a:p>
            <a:r>
              <a:rPr lang="ru-RU" dirty="0"/>
              <a:t>В барабан ударил кот -</a:t>
            </a:r>
          </a:p>
          <a:p>
            <a:r>
              <a:rPr lang="ru-RU" dirty="0" err="1"/>
              <a:t>Трум</a:t>
            </a:r>
            <a:r>
              <a:rPr lang="ru-RU" dirty="0"/>
              <a:t>, </a:t>
            </a:r>
            <a:r>
              <a:rPr lang="ru-RU" dirty="0" err="1"/>
              <a:t>трум</a:t>
            </a:r>
            <a:r>
              <a:rPr lang="ru-RU" dirty="0"/>
              <a:t>.</a:t>
            </a:r>
          </a:p>
          <a:p>
            <a:r>
              <a:rPr lang="ru-RU" dirty="0"/>
              <a:t>Стали мыши танцевать -Тир-ля-ля,</a:t>
            </a:r>
          </a:p>
          <a:p>
            <a:r>
              <a:rPr lang="ru-RU" dirty="0"/>
              <a:t>Так, что начала дрожать вся земле</a:t>
            </a:r>
          </a:p>
        </p:txBody>
      </p:sp>
    </p:spTree>
    <p:extLst>
      <p:ext uri="{BB962C8B-B14F-4D97-AF65-F5344CB8AC3E}">
        <p14:creationId xmlns:p14="http://schemas.microsoft.com/office/powerpoint/2010/main" val="1055072516"/>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8208912" cy="369332"/>
          </a:xfrm>
          <a:prstGeom prst="rect">
            <a:avLst/>
          </a:prstGeom>
          <a:noFill/>
        </p:spPr>
        <p:txBody>
          <a:bodyPr wrap="square" rtlCol="0">
            <a:spAutoFit/>
          </a:bodyPr>
          <a:lstStyle/>
          <a:p>
            <a:pPr algn="ctr"/>
            <a:r>
              <a:rPr lang="ru-RU" dirty="0" smtClean="0">
                <a:solidFill>
                  <a:srgbClr val="FF0000"/>
                </a:solidFill>
              </a:rPr>
              <a:t>ПОДВИЖНЫЕ ИГРЫ</a:t>
            </a:r>
            <a:endParaRPr lang="ru-RU" dirty="0">
              <a:solidFill>
                <a:srgbClr val="FF0000"/>
              </a:solidFill>
            </a:endParaRPr>
          </a:p>
        </p:txBody>
      </p:sp>
      <p:sp>
        <p:nvSpPr>
          <p:cNvPr id="3" name="TextBox 2"/>
          <p:cNvSpPr txBox="1"/>
          <p:nvPr/>
        </p:nvSpPr>
        <p:spPr>
          <a:xfrm>
            <a:off x="611560" y="1052736"/>
            <a:ext cx="7920880" cy="6247864"/>
          </a:xfrm>
          <a:prstGeom prst="rect">
            <a:avLst/>
          </a:prstGeom>
          <a:noFill/>
        </p:spPr>
        <p:txBody>
          <a:bodyPr wrap="square" rtlCol="0">
            <a:spAutoFit/>
          </a:bodyPr>
          <a:lstStyle/>
          <a:p>
            <a:pPr algn="ctr"/>
            <a:r>
              <a:rPr lang="ru-RU" sz="1600" b="1" dirty="0">
                <a:solidFill>
                  <a:srgbClr val="000000"/>
                </a:solidFill>
                <a:latin typeface="Times New Roman" panose="02020603050405020304" pitchFamily="18" charset="0"/>
                <a:cs typeface="Times New Roman" panose="02020603050405020304" pitchFamily="18" charset="0"/>
              </a:rPr>
              <a:t>Подвижная игра «Хоровод»</a:t>
            </a:r>
            <a:endParaRPr lang="ru-RU" sz="1600" dirty="0">
              <a:solidFill>
                <a:srgbClr val="000000"/>
              </a:solidFill>
              <a:latin typeface="Times New Roman" panose="02020603050405020304" pitchFamily="18" charset="0"/>
              <a:cs typeface="Times New Roman" panose="02020603050405020304" pitchFamily="18" charset="0"/>
            </a:endParaRPr>
          </a:p>
          <a:p>
            <a:r>
              <a:rPr lang="ru-RU" sz="1600" b="1" i="1" dirty="0">
                <a:solidFill>
                  <a:srgbClr val="000000"/>
                </a:solidFill>
                <a:latin typeface="Times New Roman" panose="02020603050405020304" pitchFamily="18" charset="0"/>
                <a:cs typeface="Times New Roman" panose="02020603050405020304" pitchFamily="18" charset="0"/>
              </a:rPr>
              <a:t>Цель:</a:t>
            </a:r>
            <a:r>
              <a:rPr lang="ru-RU" sz="1600" dirty="0">
                <a:solidFill>
                  <a:srgbClr val="000000"/>
                </a:solidFill>
                <a:latin typeface="Times New Roman" panose="02020603050405020304" pitchFamily="18" charset="0"/>
                <a:cs typeface="Times New Roman" panose="02020603050405020304" pitchFamily="18" charset="0"/>
              </a:rPr>
              <a:t> учить детей водить хоровод; упражнять в приседании.</a:t>
            </a:r>
          </a:p>
          <a:p>
            <a:r>
              <a:rPr lang="ru-RU" sz="1600" i="1" dirty="0">
                <a:solidFill>
                  <a:srgbClr val="000000"/>
                </a:solidFill>
                <a:latin typeface="Times New Roman" panose="02020603050405020304" pitchFamily="18" charset="0"/>
                <a:cs typeface="Times New Roman" panose="02020603050405020304" pitchFamily="18" charset="0"/>
              </a:rPr>
              <a:t>Дети за воспитателем проговаривают слова. Взявшись            за руки, ходят по кругу.</a:t>
            </a:r>
            <a:endParaRPr lang="ru-RU" sz="1600" dirty="0">
              <a:solidFill>
                <a:srgbClr val="000000"/>
              </a:solidFill>
              <a:latin typeface="Times New Roman" panose="02020603050405020304" pitchFamily="18" charset="0"/>
              <a:cs typeface="Times New Roman" panose="02020603050405020304" pitchFamily="18" charset="0"/>
            </a:endParaRPr>
          </a:p>
          <a:p>
            <a:r>
              <a:rPr lang="ru-RU" sz="1600" dirty="0">
                <a:solidFill>
                  <a:srgbClr val="000000"/>
                </a:solidFill>
                <a:latin typeface="Times New Roman" panose="02020603050405020304" pitchFamily="18" charset="0"/>
                <a:cs typeface="Times New Roman" panose="02020603050405020304" pitchFamily="18" charset="0"/>
              </a:rPr>
              <a:t>Вокруг розовых кустов, среди травок и цветов</a:t>
            </a:r>
          </a:p>
          <a:p>
            <a:r>
              <a:rPr lang="ru-RU" sz="1600" dirty="0">
                <a:solidFill>
                  <a:srgbClr val="000000"/>
                </a:solidFill>
                <a:latin typeface="Times New Roman" panose="02020603050405020304" pitchFamily="18" charset="0"/>
                <a:cs typeface="Times New Roman" panose="02020603050405020304" pitchFamily="18" charset="0"/>
              </a:rPr>
              <a:t>Кружим, кружим хоровод, ох, весёлый мы народ!</a:t>
            </a:r>
          </a:p>
          <a:p>
            <a:r>
              <a:rPr lang="ru-RU" sz="1600" dirty="0">
                <a:solidFill>
                  <a:srgbClr val="000000"/>
                </a:solidFill>
                <a:latin typeface="Times New Roman" panose="02020603050405020304" pitchFamily="18" charset="0"/>
                <a:cs typeface="Times New Roman" panose="02020603050405020304" pitchFamily="18" charset="0"/>
              </a:rPr>
              <a:t>До того мы закружились, что на землю повалились.</a:t>
            </a:r>
          </a:p>
          <a:p>
            <a:r>
              <a:rPr lang="ru-RU" sz="1600" dirty="0">
                <a:solidFill>
                  <a:srgbClr val="000000"/>
                </a:solidFill>
                <a:latin typeface="Times New Roman" panose="02020603050405020304" pitchFamily="18" charset="0"/>
                <a:cs typeface="Times New Roman" panose="02020603050405020304" pitchFamily="18" charset="0"/>
              </a:rPr>
              <a:t>Бух!</a:t>
            </a:r>
          </a:p>
          <a:p>
            <a:r>
              <a:rPr lang="ru-RU" sz="1600" i="1" dirty="0">
                <a:solidFill>
                  <a:srgbClr val="000000"/>
                </a:solidFill>
                <a:latin typeface="Times New Roman" panose="02020603050405020304" pitchFamily="18" charset="0"/>
                <a:cs typeface="Times New Roman" panose="02020603050405020304" pitchFamily="18" charset="0"/>
              </a:rPr>
              <a:t>При произнесении последней фразы выполняют приседания</a:t>
            </a:r>
            <a:r>
              <a:rPr lang="ru-RU" sz="1600" i="1" dirty="0" smtClean="0">
                <a:solidFill>
                  <a:srgbClr val="000000"/>
                </a:solidFill>
                <a:latin typeface="Times New Roman" panose="02020603050405020304" pitchFamily="18" charset="0"/>
                <a:cs typeface="Times New Roman" panose="02020603050405020304" pitchFamily="18" charset="0"/>
              </a:rPr>
              <a:t>.</a:t>
            </a:r>
          </a:p>
          <a:p>
            <a:endParaRPr lang="ru-RU" sz="1600" i="1" dirty="0" smtClean="0">
              <a:solidFill>
                <a:srgbClr val="000000"/>
              </a:solidFill>
              <a:latin typeface="Times New Roman" panose="02020603050405020304" pitchFamily="18" charset="0"/>
              <a:cs typeface="Times New Roman" panose="02020603050405020304" pitchFamily="18" charset="0"/>
            </a:endParaRPr>
          </a:p>
          <a:p>
            <a:pPr algn="ctr"/>
            <a:r>
              <a:rPr lang="ru-RU" sz="1600" b="1" dirty="0">
                <a:solidFill>
                  <a:srgbClr val="000000"/>
                </a:solidFill>
                <a:latin typeface="Times New Roman" panose="02020603050405020304" pitchFamily="18" charset="0"/>
                <a:cs typeface="Times New Roman" panose="02020603050405020304" pitchFamily="18" charset="0"/>
              </a:rPr>
              <a:t>Подвижная игра «Карусель»</a:t>
            </a:r>
            <a:endParaRPr lang="ru-RU" sz="1600" dirty="0">
              <a:solidFill>
                <a:srgbClr val="000000"/>
              </a:solidFill>
              <a:latin typeface="Times New Roman" panose="02020603050405020304" pitchFamily="18" charset="0"/>
              <a:cs typeface="Times New Roman" panose="02020603050405020304" pitchFamily="18" charset="0"/>
            </a:endParaRPr>
          </a:p>
          <a:p>
            <a:r>
              <a:rPr lang="ru-RU" sz="1600" b="1" i="1" dirty="0">
                <a:solidFill>
                  <a:srgbClr val="000000"/>
                </a:solidFill>
                <a:latin typeface="Times New Roman" panose="02020603050405020304" pitchFamily="18" charset="0"/>
                <a:cs typeface="Times New Roman" panose="02020603050405020304" pitchFamily="18" charset="0"/>
              </a:rPr>
              <a:t>Цель:</a:t>
            </a:r>
            <a:r>
              <a:rPr lang="ru-RU" sz="1600" dirty="0">
                <a:solidFill>
                  <a:srgbClr val="000000"/>
                </a:solidFill>
                <a:latin typeface="Times New Roman" panose="02020603050405020304" pitchFamily="18" charset="0"/>
                <a:cs typeface="Times New Roman" panose="02020603050405020304" pitchFamily="18" charset="0"/>
              </a:rPr>
              <a:t> развивать у детей равновесие в движении, навык бега, повышать эмоциональный тонус.</a:t>
            </a:r>
          </a:p>
          <a:p>
            <a:r>
              <a:rPr lang="ru-RU" sz="1600" i="1" u="sng" dirty="0">
                <a:solidFill>
                  <a:srgbClr val="000000"/>
                </a:solidFill>
                <a:latin typeface="Times New Roman" panose="02020603050405020304" pitchFamily="18" charset="0"/>
                <a:cs typeface="Times New Roman" panose="02020603050405020304" pitchFamily="18" charset="0"/>
              </a:rPr>
              <a:t>Описание.</a:t>
            </a:r>
            <a:r>
              <a:rPr lang="ru-RU" sz="1600" i="1" dirty="0">
                <a:solidFill>
                  <a:srgbClr val="000000"/>
                </a:solidFill>
                <a:latin typeface="Times New Roman" panose="02020603050405020304" pitchFamily="18" charset="0"/>
                <a:cs typeface="Times New Roman" panose="02020603050405020304" pitchFamily="18" charset="0"/>
              </a:rPr>
              <a:t> Воспитатель предлагает детям покататься на карусели. Держит в руках обруч (находясь в середине обруча) с привязанными к нему разноцветными ленточками. Дети берутся за ленточки, воспитатель двигается с обручем. Дети идут, а затем бегут по кругу. Воспитатель говорит:</a:t>
            </a:r>
            <a:endParaRPr lang="ru-RU" sz="1600" dirty="0">
              <a:solidFill>
                <a:srgbClr val="000000"/>
              </a:solidFill>
              <a:latin typeface="Times New Roman" panose="02020603050405020304" pitchFamily="18" charset="0"/>
              <a:cs typeface="Times New Roman" panose="02020603050405020304" pitchFamily="18" charset="0"/>
            </a:endParaRPr>
          </a:p>
          <a:p>
            <a:r>
              <a:rPr lang="ru-RU" sz="1600" dirty="0">
                <a:solidFill>
                  <a:srgbClr val="000000"/>
                </a:solidFill>
                <a:latin typeface="Times New Roman" panose="02020603050405020304" pitchFamily="18" charset="0"/>
                <a:cs typeface="Times New Roman" panose="02020603050405020304" pitchFamily="18" charset="0"/>
              </a:rPr>
              <a:t>Еле-еле, еле-еле завертелись карусели,</a:t>
            </a:r>
          </a:p>
          <a:p>
            <a:r>
              <a:rPr lang="ru-RU" sz="1600" dirty="0">
                <a:solidFill>
                  <a:srgbClr val="000000"/>
                </a:solidFill>
                <a:latin typeface="Times New Roman" panose="02020603050405020304" pitchFamily="18" charset="0"/>
                <a:cs typeface="Times New Roman" panose="02020603050405020304" pitchFamily="18" charset="0"/>
              </a:rPr>
              <a:t>А потом, а потом всё бегом, бегом, бегом!</a:t>
            </a:r>
          </a:p>
          <a:p>
            <a:r>
              <a:rPr lang="ru-RU" sz="1600" dirty="0">
                <a:solidFill>
                  <a:srgbClr val="000000"/>
                </a:solidFill>
                <a:latin typeface="Times New Roman" panose="02020603050405020304" pitchFamily="18" charset="0"/>
                <a:cs typeface="Times New Roman" panose="02020603050405020304" pitchFamily="18" charset="0"/>
              </a:rPr>
              <a:t>Тише, тише, не бегите, карусель остановите,</a:t>
            </a:r>
          </a:p>
          <a:p>
            <a:r>
              <a:rPr lang="ru-RU" sz="1600" dirty="0">
                <a:solidFill>
                  <a:srgbClr val="000000"/>
                </a:solidFill>
                <a:latin typeface="Times New Roman" panose="02020603050405020304" pitchFamily="18" charset="0"/>
                <a:cs typeface="Times New Roman" panose="02020603050405020304" pitchFamily="18" charset="0"/>
              </a:rPr>
              <a:t>Раз и два, раз и два, вот и кончилась игра!</a:t>
            </a:r>
          </a:p>
          <a:p>
            <a:r>
              <a:rPr lang="ru-RU" sz="1600" i="1" dirty="0">
                <a:solidFill>
                  <a:srgbClr val="000000"/>
                </a:solidFill>
                <a:latin typeface="Times New Roman" panose="02020603050405020304" pitchFamily="18" charset="0"/>
                <a:cs typeface="Times New Roman" panose="02020603050405020304" pitchFamily="18" charset="0"/>
              </a:rPr>
              <a:t>Дети останавливаются.</a:t>
            </a:r>
            <a:endParaRPr lang="ru-RU" sz="1600" dirty="0">
              <a:solidFill>
                <a:srgbClr val="000000"/>
              </a:solidFill>
              <a:latin typeface="Times New Roman" panose="02020603050405020304" pitchFamily="18" charset="0"/>
              <a:cs typeface="Times New Roman" panose="02020603050405020304" pitchFamily="18" charset="0"/>
            </a:endParaRPr>
          </a:p>
          <a:p>
            <a:r>
              <a:rPr lang="ru-RU" sz="1400" dirty="0"/>
              <a:t/>
            </a:r>
            <a:br>
              <a:rPr lang="ru-RU" sz="1400" dirty="0"/>
            </a:br>
            <a:endParaRPr lang="ru-RU" sz="1400" dirty="0">
              <a:solidFill>
                <a:srgbClr val="000000"/>
              </a:solidFill>
              <a:latin typeface="Arial"/>
            </a:endParaRPr>
          </a:p>
          <a:p>
            <a:r>
              <a:rPr lang="ru-RU" dirty="0"/>
              <a:t/>
            </a:r>
            <a:br>
              <a:rPr lang="ru-RU" dirty="0"/>
            </a:br>
            <a:endParaRPr lang="ru-RU" dirty="0"/>
          </a:p>
        </p:txBody>
      </p:sp>
    </p:spTree>
    <p:extLst>
      <p:ext uri="{BB962C8B-B14F-4D97-AF65-F5344CB8AC3E}">
        <p14:creationId xmlns:p14="http://schemas.microsoft.com/office/powerpoint/2010/main" val="11463866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7632848" cy="4739759"/>
          </a:xfrm>
          <a:prstGeom prst="rect">
            <a:avLst/>
          </a:prstGeom>
          <a:noFill/>
        </p:spPr>
        <p:txBody>
          <a:bodyPr wrap="square" rtlCol="0">
            <a:spAutoFit/>
          </a:bodyPr>
          <a:lstStyle/>
          <a:p>
            <a:pPr algn="ctr"/>
            <a:r>
              <a:rPr lang="ru-RU" b="1" dirty="0">
                <a:solidFill>
                  <a:srgbClr val="FF0000"/>
                </a:solidFill>
                <a:latin typeface="Times New Roman"/>
              </a:rPr>
              <a:t>Подвижная игра «Мой весёлый звонкий мяч</a:t>
            </a:r>
            <a:r>
              <a:rPr lang="ru-RU" b="1" dirty="0" smtClean="0">
                <a:solidFill>
                  <a:srgbClr val="FF0000"/>
                </a:solidFill>
                <a:latin typeface="Times New Roman"/>
              </a:rPr>
              <a:t>»</a:t>
            </a:r>
          </a:p>
          <a:p>
            <a:pPr algn="ctr"/>
            <a:endParaRPr lang="ru-RU" sz="1400" dirty="0">
              <a:solidFill>
                <a:srgbClr val="000000"/>
              </a:solidFill>
              <a:latin typeface="Arial"/>
            </a:endParaRPr>
          </a:p>
          <a:p>
            <a:r>
              <a:rPr lang="ru-RU" b="1" i="1" dirty="0">
                <a:solidFill>
                  <a:srgbClr val="000000"/>
                </a:solidFill>
                <a:latin typeface="Times New Roman"/>
              </a:rPr>
              <a:t>Цель:</a:t>
            </a:r>
            <a:r>
              <a:rPr lang="ru-RU" dirty="0">
                <a:solidFill>
                  <a:srgbClr val="000000"/>
                </a:solidFill>
                <a:latin typeface="Times New Roman"/>
              </a:rPr>
              <a:t> учить детей подпрыгивать на двух ногах, внимательно слушать текст и убегать только тогда, когда будут произнесены последние слова.</a:t>
            </a:r>
            <a:endParaRPr lang="ru-RU" sz="1400" dirty="0">
              <a:solidFill>
                <a:srgbClr val="000000"/>
              </a:solidFill>
              <a:latin typeface="Arial"/>
            </a:endParaRPr>
          </a:p>
          <a:p>
            <a:r>
              <a:rPr lang="ru-RU" i="1" u="sng" dirty="0">
                <a:solidFill>
                  <a:srgbClr val="000000"/>
                </a:solidFill>
                <a:latin typeface="Times New Roman"/>
              </a:rPr>
              <a:t>Описание.</a:t>
            </a:r>
            <a:r>
              <a:rPr lang="ru-RU" i="1" dirty="0">
                <a:solidFill>
                  <a:srgbClr val="000000"/>
                </a:solidFill>
                <a:latin typeface="Times New Roman"/>
              </a:rPr>
              <a:t> Дети стоят с одной стороны площадки, около них воспитатель с мячом в руках. Он показывает, как легко и высоко подпрыгивает мяч, если его отбивать рукой, сопровождая действия словами:</a:t>
            </a:r>
            <a:endParaRPr lang="ru-RU" sz="1400" dirty="0">
              <a:solidFill>
                <a:srgbClr val="000000"/>
              </a:solidFill>
              <a:latin typeface="Arial"/>
            </a:endParaRPr>
          </a:p>
          <a:p>
            <a:r>
              <a:rPr lang="ru-RU" dirty="0">
                <a:solidFill>
                  <a:srgbClr val="000000"/>
                </a:solidFill>
                <a:latin typeface="Times New Roman"/>
              </a:rPr>
              <a:t>Мой весёлый звонкий мяч,</a:t>
            </a:r>
            <a:endParaRPr lang="ru-RU" sz="1400" dirty="0">
              <a:solidFill>
                <a:srgbClr val="000000"/>
              </a:solidFill>
              <a:latin typeface="Arial"/>
            </a:endParaRPr>
          </a:p>
          <a:p>
            <a:r>
              <a:rPr lang="ru-RU" dirty="0">
                <a:solidFill>
                  <a:srgbClr val="000000"/>
                </a:solidFill>
                <a:latin typeface="Times New Roman"/>
              </a:rPr>
              <a:t>Ты куда пустился вскачь?</a:t>
            </a:r>
            <a:endParaRPr lang="ru-RU" sz="1400" dirty="0">
              <a:solidFill>
                <a:srgbClr val="000000"/>
              </a:solidFill>
              <a:latin typeface="Arial"/>
            </a:endParaRPr>
          </a:p>
          <a:p>
            <a:r>
              <a:rPr lang="ru-RU" dirty="0">
                <a:solidFill>
                  <a:srgbClr val="000000"/>
                </a:solidFill>
                <a:latin typeface="Times New Roman"/>
              </a:rPr>
              <a:t>Красный, жёлтый, голубой,</a:t>
            </a:r>
            <a:endParaRPr lang="ru-RU" sz="1400" dirty="0">
              <a:solidFill>
                <a:srgbClr val="000000"/>
              </a:solidFill>
              <a:latin typeface="Arial"/>
            </a:endParaRPr>
          </a:p>
          <a:p>
            <a:r>
              <a:rPr lang="ru-RU" dirty="0">
                <a:solidFill>
                  <a:srgbClr val="000000"/>
                </a:solidFill>
                <a:latin typeface="Times New Roman"/>
              </a:rPr>
              <a:t>Не угнаться за тобой.</a:t>
            </a:r>
            <a:endParaRPr lang="ru-RU" sz="1400" dirty="0">
              <a:solidFill>
                <a:srgbClr val="000000"/>
              </a:solidFill>
              <a:latin typeface="Arial"/>
            </a:endParaRPr>
          </a:p>
          <a:p>
            <a:r>
              <a:rPr lang="ru-RU" i="1" dirty="0">
                <a:solidFill>
                  <a:srgbClr val="000000"/>
                </a:solidFill>
                <a:latin typeface="Times New Roman"/>
              </a:rPr>
              <a:t>Затем воспитатель предлагает детям выполнить прыжки, при этом отбивая мяч о землю. Прочитав снова стихотворение, он говорит: «Сейчас догоню!» Дети перестают прыгать и убегают. Воспитатель делает вид, что ловит их. Воспитатель, не пользуясь мячом, предлагает детям выполнить прыжки, сам же при этом поднимает и опускает руку над головами детей, как будто отбивает мячи.</a:t>
            </a:r>
            <a:endParaRPr lang="ru-RU" sz="1400" b="0" i="0" dirty="0">
              <a:solidFill>
                <a:srgbClr val="000000"/>
              </a:solidFill>
              <a:effectLst/>
              <a:latin typeface="Arial"/>
            </a:endParaRPr>
          </a:p>
        </p:txBody>
      </p:sp>
    </p:spTree>
    <p:extLst>
      <p:ext uri="{BB962C8B-B14F-4D97-AF65-F5344CB8AC3E}">
        <p14:creationId xmlns:p14="http://schemas.microsoft.com/office/powerpoint/2010/main" val="2888890469"/>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7920880" cy="369332"/>
          </a:xfrm>
          <a:prstGeom prst="rect">
            <a:avLst/>
          </a:prstGeom>
          <a:noFill/>
        </p:spPr>
        <p:txBody>
          <a:bodyPr wrap="square" rtlCol="0">
            <a:spAutoFit/>
          </a:bodyPr>
          <a:lstStyle/>
          <a:p>
            <a:pPr algn="ctr"/>
            <a:r>
              <a:rPr lang="ru-RU" b="1" dirty="0" smtClean="0">
                <a:solidFill>
                  <a:srgbClr val="FF0000"/>
                </a:solidFill>
              </a:rPr>
              <a:t>ПОДВИЖНЫЕ ИГРЫ</a:t>
            </a:r>
            <a:endParaRPr lang="ru-RU" b="1" dirty="0">
              <a:solidFill>
                <a:srgbClr val="FF0000"/>
              </a:solidFill>
            </a:endParaRPr>
          </a:p>
        </p:txBody>
      </p:sp>
      <p:sp>
        <p:nvSpPr>
          <p:cNvPr id="3" name="TextBox 2"/>
          <p:cNvSpPr txBox="1"/>
          <p:nvPr/>
        </p:nvSpPr>
        <p:spPr>
          <a:xfrm>
            <a:off x="556142" y="836712"/>
            <a:ext cx="8496944" cy="5816977"/>
          </a:xfrm>
          <a:prstGeom prst="rect">
            <a:avLst/>
          </a:prstGeom>
          <a:noFill/>
        </p:spPr>
        <p:txBody>
          <a:bodyPr wrap="square" rtlCol="0">
            <a:spAutoFit/>
          </a:bodyPr>
          <a:lstStyle/>
          <a:p>
            <a:pPr algn="ctr"/>
            <a:r>
              <a:rPr lang="ru-RU" sz="1400" b="1" dirty="0">
                <a:solidFill>
                  <a:srgbClr val="C00000"/>
                </a:solidFill>
                <a:latin typeface="Times New Roman"/>
              </a:rPr>
              <a:t>Подвижная игра  «Бегите ко мне»</a:t>
            </a:r>
            <a:endParaRPr lang="ru-RU" sz="1400" dirty="0">
              <a:solidFill>
                <a:srgbClr val="C00000"/>
              </a:solidFill>
              <a:latin typeface="Arial"/>
            </a:endParaRPr>
          </a:p>
          <a:p>
            <a:r>
              <a:rPr lang="ru-RU" sz="1400" b="1" i="1" dirty="0">
                <a:solidFill>
                  <a:srgbClr val="000000"/>
                </a:solidFill>
                <a:latin typeface="Times New Roman"/>
              </a:rPr>
              <a:t>Цель:</a:t>
            </a:r>
            <a:r>
              <a:rPr lang="ru-RU" sz="1400" dirty="0">
                <a:solidFill>
                  <a:srgbClr val="000000"/>
                </a:solidFill>
                <a:latin typeface="Times New Roman"/>
              </a:rPr>
              <a:t> упражнять детей действовать по сигналу, выполнять бег  в прямом направлении одновременно всей группой.</a:t>
            </a:r>
            <a:endParaRPr lang="ru-RU" sz="1400" dirty="0">
              <a:solidFill>
                <a:srgbClr val="000000"/>
              </a:solidFill>
              <a:latin typeface="Arial"/>
            </a:endParaRPr>
          </a:p>
          <a:p>
            <a:r>
              <a:rPr lang="ru-RU" sz="1400" b="1" i="1" dirty="0">
                <a:solidFill>
                  <a:srgbClr val="000000"/>
                </a:solidFill>
                <a:latin typeface="Times New Roman"/>
              </a:rPr>
              <a:t>Ход игры:</a:t>
            </a:r>
            <a:r>
              <a:rPr lang="ru-RU" sz="1400" dirty="0">
                <a:solidFill>
                  <a:srgbClr val="000000"/>
                </a:solidFill>
                <a:latin typeface="Times New Roman"/>
              </a:rPr>
              <a:t> Дети стоят на одной стороне зала, так, чтобы не мешать друг другу. Воспитатель стоит у противоположной стороны. Он говорит: «Бегите ко мне, все-все бегите ко мне!» Дети бегут к воспитателю, который встречает их приветливо, разведя руки широко в стороны, и делает вид, что хочет всех ребят обнять. После того как дети соберутся около воспитателя, он уходит на другую сторону площадки и снова говорит: «Бегите ко мне!». Перед началом игры воспитатель напоминает, что бежать можно только после  слов «Бегите ко мне!», нельзя толкаться и мешать друг другу.</a:t>
            </a:r>
            <a:endParaRPr lang="ru-RU" sz="1400" dirty="0">
              <a:solidFill>
                <a:srgbClr val="000000"/>
              </a:solidFill>
              <a:latin typeface="Arial"/>
            </a:endParaRPr>
          </a:p>
          <a:p>
            <a:r>
              <a:rPr lang="ru-RU" sz="1400" dirty="0">
                <a:solidFill>
                  <a:srgbClr val="000000"/>
                </a:solidFill>
                <a:latin typeface="Times New Roman"/>
              </a:rPr>
              <a:t>Желающих играть можно разделить на две небольшие группы: пока одна группа играет, другая смотрит, затем они меняются ролями.</a:t>
            </a:r>
            <a:endParaRPr lang="ru-RU" sz="1400" dirty="0">
              <a:solidFill>
                <a:srgbClr val="000000"/>
              </a:solidFill>
              <a:latin typeface="Arial"/>
            </a:endParaRPr>
          </a:p>
          <a:p>
            <a:pPr algn="ctr"/>
            <a:r>
              <a:rPr lang="ru-RU" sz="1400" b="1" dirty="0">
                <a:solidFill>
                  <a:srgbClr val="C00000"/>
                </a:solidFill>
                <a:latin typeface="Times New Roman"/>
              </a:rPr>
              <a:t>Подвижная игра  «Птички»</a:t>
            </a:r>
            <a:endParaRPr lang="ru-RU" sz="1400" dirty="0">
              <a:solidFill>
                <a:srgbClr val="C00000"/>
              </a:solidFill>
              <a:latin typeface="Arial"/>
            </a:endParaRPr>
          </a:p>
          <a:p>
            <a:r>
              <a:rPr lang="ru-RU" sz="1400" b="1" i="1" dirty="0">
                <a:solidFill>
                  <a:srgbClr val="000000"/>
                </a:solidFill>
                <a:latin typeface="Times New Roman"/>
              </a:rPr>
              <a:t>Цель:</a:t>
            </a:r>
            <a:r>
              <a:rPr lang="ru-RU" sz="1400" dirty="0">
                <a:solidFill>
                  <a:srgbClr val="000000"/>
                </a:solidFill>
                <a:latin typeface="Times New Roman"/>
              </a:rPr>
              <a:t> упражнять детей  действовать по сигналу педагога, бегать в разных направлениях одновременно всей группой, использовать всю площадь зала.</a:t>
            </a:r>
            <a:endParaRPr lang="ru-RU" sz="1400" dirty="0">
              <a:solidFill>
                <a:srgbClr val="000000"/>
              </a:solidFill>
              <a:latin typeface="Arial"/>
            </a:endParaRPr>
          </a:p>
          <a:p>
            <a:r>
              <a:rPr lang="ru-RU" sz="1400" b="1" i="1" dirty="0">
                <a:solidFill>
                  <a:srgbClr val="000000"/>
                </a:solidFill>
                <a:latin typeface="Times New Roman"/>
              </a:rPr>
              <a:t>Ход игры:</a:t>
            </a:r>
            <a:r>
              <a:rPr lang="ru-RU" sz="1400" dirty="0">
                <a:solidFill>
                  <a:srgbClr val="000000"/>
                </a:solidFill>
                <a:latin typeface="Times New Roman"/>
              </a:rPr>
              <a:t> Педагог объясняет, что дети будут изображать птичек, которые готовятся к отлету в теплые края. По звуковому сигналу воспитателя все дети поднимают руки (крылья в стороны и разбегаются (разлетаются) по всему залу. По сигналу: «Птички отдыхают», дети останавливаются и приседают.</a:t>
            </a:r>
            <a:endParaRPr lang="ru-RU" sz="1400" dirty="0">
              <a:solidFill>
                <a:srgbClr val="000000"/>
              </a:solidFill>
              <a:latin typeface="Arial"/>
            </a:endParaRPr>
          </a:p>
          <a:p>
            <a:pPr algn="ctr"/>
            <a:r>
              <a:rPr lang="ru-RU" sz="1400" b="1" dirty="0">
                <a:solidFill>
                  <a:srgbClr val="C00000"/>
                </a:solidFill>
                <a:latin typeface="Times New Roman"/>
              </a:rPr>
              <a:t>Подвижная игра  «Быстро в домик»</a:t>
            </a:r>
            <a:endParaRPr lang="ru-RU" sz="1400" dirty="0">
              <a:solidFill>
                <a:srgbClr val="C00000"/>
              </a:solidFill>
              <a:latin typeface="Arial"/>
            </a:endParaRPr>
          </a:p>
          <a:p>
            <a:r>
              <a:rPr lang="ru-RU" sz="1400" b="1" i="1" dirty="0">
                <a:solidFill>
                  <a:srgbClr val="000000"/>
                </a:solidFill>
                <a:latin typeface="Times New Roman"/>
              </a:rPr>
              <a:t>Цель:</a:t>
            </a:r>
            <a:r>
              <a:rPr lang="ru-RU" sz="1400" dirty="0">
                <a:solidFill>
                  <a:srgbClr val="000000"/>
                </a:solidFill>
                <a:latin typeface="Times New Roman"/>
              </a:rPr>
              <a:t> упражнять детей действовать по сигналу педагога, двигаться врассыпную в разных направлениях, бегать одновременно всей группой, использовать всю площадь зала.</a:t>
            </a:r>
            <a:endParaRPr lang="ru-RU" sz="1400" dirty="0">
              <a:solidFill>
                <a:srgbClr val="000000"/>
              </a:solidFill>
              <a:latin typeface="Arial"/>
            </a:endParaRPr>
          </a:p>
          <a:p>
            <a:r>
              <a:rPr lang="ru-RU" sz="1400" b="1" i="1" dirty="0">
                <a:solidFill>
                  <a:srgbClr val="000000"/>
                </a:solidFill>
                <a:latin typeface="Times New Roman"/>
              </a:rPr>
              <a:t>Ход игры:</a:t>
            </a:r>
            <a:r>
              <a:rPr lang="ru-RU" sz="1400" dirty="0">
                <a:solidFill>
                  <a:srgbClr val="000000"/>
                </a:solidFill>
                <a:latin typeface="Times New Roman"/>
              </a:rPr>
              <a:t> Дети располагаются в «домике» (на гимнастических скамейках или стульчиках). Воспитатель предлагает им пойти на лужок – цветочками полюбоваться, на бабочек посмотреть – ходьба врассыпную, в разных направлениях. На сигнал: «Быстро в домик, дождь пошел!» - малыши бегут занимать место в «домике» (любое место).</a:t>
            </a:r>
            <a:endParaRPr lang="ru-RU" sz="1400" dirty="0">
              <a:solidFill>
                <a:srgbClr val="000000"/>
              </a:solidFill>
              <a:latin typeface="Arial"/>
            </a:endParaRPr>
          </a:p>
          <a:p>
            <a:r>
              <a:rPr lang="ru-RU" dirty="0">
                <a:solidFill>
                  <a:prstClr val="black"/>
                </a:solidFill>
              </a:rPr>
              <a:t/>
            </a:r>
            <a:br>
              <a:rPr lang="ru-RU" dirty="0">
                <a:solidFill>
                  <a:prstClr val="black"/>
                </a:solidFill>
              </a:rPr>
            </a:br>
            <a:endParaRPr lang="ru-RU" dirty="0">
              <a:solidFill>
                <a:prstClr val="black"/>
              </a:solidFill>
            </a:endParaRPr>
          </a:p>
        </p:txBody>
      </p:sp>
    </p:spTree>
    <p:extLst>
      <p:ext uri="{BB962C8B-B14F-4D97-AF65-F5344CB8AC3E}">
        <p14:creationId xmlns:p14="http://schemas.microsoft.com/office/powerpoint/2010/main" val="22024034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76672"/>
            <a:ext cx="8352928" cy="369332"/>
          </a:xfrm>
          <a:prstGeom prst="rect">
            <a:avLst/>
          </a:prstGeom>
          <a:noFill/>
        </p:spPr>
        <p:txBody>
          <a:bodyPr wrap="square" rtlCol="0">
            <a:spAutoFit/>
          </a:bodyPr>
          <a:lstStyle/>
          <a:p>
            <a:pPr algn="ctr"/>
            <a:r>
              <a:rPr lang="ru-RU" b="1" dirty="0" smtClean="0">
                <a:solidFill>
                  <a:srgbClr val="FF0000"/>
                </a:solidFill>
              </a:rPr>
              <a:t>ДИДАКТИЧЕСКИЕ ИГРЫ</a:t>
            </a:r>
            <a:endParaRPr lang="ru-RU" b="1" dirty="0">
              <a:solidFill>
                <a:srgbClr val="FF0000"/>
              </a:solidFill>
            </a:endParaRPr>
          </a:p>
        </p:txBody>
      </p:sp>
      <p:sp>
        <p:nvSpPr>
          <p:cNvPr id="3" name="TextBox 2"/>
          <p:cNvSpPr txBox="1"/>
          <p:nvPr/>
        </p:nvSpPr>
        <p:spPr>
          <a:xfrm>
            <a:off x="539552" y="1124744"/>
            <a:ext cx="8352928" cy="4093428"/>
          </a:xfrm>
          <a:prstGeom prst="rect">
            <a:avLst/>
          </a:prstGeom>
          <a:noFill/>
        </p:spPr>
        <p:txBody>
          <a:bodyPr wrap="square" rtlCol="0">
            <a:spAutoFit/>
          </a:bodyPr>
          <a:lstStyle/>
          <a:p>
            <a:pPr lvl="0" algn="ctr"/>
            <a:r>
              <a:rPr lang="ru-RU" b="1" dirty="0">
                <a:solidFill>
                  <a:srgbClr val="E97300"/>
                </a:solidFill>
                <a:latin typeface="MS Sans Serif"/>
              </a:rPr>
              <a:t>Игра «Собери бусы</a:t>
            </a:r>
            <a:r>
              <a:rPr lang="ru-RU" b="1" dirty="0" smtClean="0">
                <a:solidFill>
                  <a:srgbClr val="E97300"/>
                </a:solidFill>
                <a:latin typeface="MS Sans Serif"/>
              </a:rPr>
              <a:t>»</a:t>
            </a:r>
          </a:p>
          <a:p>
            <a:pPr lvl="0" algn="ctr"/>
            <a:endParaRPr lang="ru-RU" b="1" dirty="0">
              <a:solidFill>
                <a:srgbClr val="E97300"/>
              </a:solidFill>
              <a:latin typeface="MS Sans Serif"/>
            </a:endParaRPr>
          </a:p>
          <a:p>
            <a:pPr lvl="0" algn="just"/>
            <a:r>
              <a:rPr lang="ru-RU" sz="1400" b="1" dirty="0">
                <a:solidFill>
                  <a:srgbClr val="000000"/>
                </a:solidFill>
                <a:latin typeface="MS Sans Serif"/>
              </a:rPr>
              <a:t>Цель. </a:t>
            </a:r>
            <a:r>
              <a:rPr lang="ru-RU" sz="1400" dirty="0">
                <a:solidFill>
                  <a:srgbClr val="000000"/>
                </a:solidFill>
                <a:latin typeface="MS Sans Serif"/>
              </a:rPr>
              <a:t>Развивать соотносящие действия, координацию действий обеих рук, эмоциональное отношение к результату своей деятельности. Способствовать подведению детей к группировке предметов по цветовому признаку.</a:t>
            </a:r>
          </a:p>
          <a:p>
            <a:pPr lvl="0" algn="just"/>
            <a:r>
              <a:rPr lang="ru-RU" sz="1400" b="1" dirty="0">
                <a:solidFill>
                  <a:srgbClr val="000000"/>
                </a:solidFill>
                <a:latin typeface="MS Sans Serif"/>
              </a:rPr>
              <a:t>Оборудование. </a:t>
            </a:r>
            <a:r>
              <a:rPr lang="ru-RU" sz="1400" dirty="0">
                <a:solidFill>
                  <a:srgbClr val="000000"/>
                </a:solidFill>
                <a:latin typeface="MS Sans Serif"/>
              </a:rPr>
              <a:t> Цветные веревочки и колечки основных цветов.</a:t>
            </a:r>
          </a:p>
          <a:p>
            <a:pPr lvl="0" algn="just"/>
            <a:r>
              <a:rPr lang="ru-RU" sz="1400" b="1" dirty="0">
                <a:solidFill>
                  <a:srgbClr val="000000"/>
                </a:solidFill>
                <a:latin typeface="MS Sans Serif"/>
              </a:rPr>
              <a:t>Словарь.</a:t>
            </a:r>
            <a:r>
              <a:rPr lang="ru-RU" sz="1400" dirty="0">
                <a:solidFill>
                  <a:srgbClr val="000000"/>
                </a:solidFill>
                <a:latin typeface="MS Sans Serif"/>
              </a:rPr>
              <a:t>   </a:t>
            </a:r>
            <a:r>
              <a:rPr lang="ru-RU" sz="1400" i="1" dirty="0">
                <a:solidFill>
                  <a:srgbClr val="000000"/>
                </a:solidFill>
                <a:latin typeface="MS Sans Serif"/>
              </a:rPr>
              <a:t>Бусы, веревка, кукла,  синий, красный, зеленый, желтый.</a:t>
            </a:r>
            <a:endParaRPr lang="ru-RU" sz="1400" dirty="0">
              <a:solidFill>
                <a:srgbClr val="000000"/>
              </a:solidFill>
              <a:latin typeface="MS Sans Serif"/>
            </a:endParaRPr>
          </a:p>
          <a:p>
            <a:pPr lvl="0" algn="just"/>
            <a:r>
              <a:rPr lang="ru-RU" sz="1400" b="1" dirty="0">
                <a:solidFill>
                  <a:srgbClr val="000000"/>
                </a:solidFill>
                <a:latin typeface="MS Sans Serif"/>
              </a:rPr>
              <a:t>Ход игры.</a:t>
            </a:r>
            <a:endParaRPr lang="ru-RU" sz="1400" dirty="0">
              <a:solidFill>
                <a:srgbClr val="000000"/>
              </a:solidFill>
              <a:latin typeface="MS Sans Serif"/>
            </a:endParaRPr>
          </a:p>
          <a:p>
            <a:pPr lvl="0" algn="just"/>
            <a:r>
              <a:rPr lang="ru-RU" sz="1400" dirty="0">
                <a:solidFill>
                  <a:srgbClr val="000000"/>
                </a:solidFill>
                <a:latin typeface="MS Sans Serif"/>
              </a:rPr>
              <a:t>Воспитатель вносит кукол, которые собираются на праздник. Детям объясняют, что куклам нужны украшения – бусы. Педагог показывает бусы, надевает (примеряет) куклам по очереди, но всем их не хватает. Что делать? Куклы огорчены. Воспитатель приносит коробку с колечками и веревочками. Детям предлагается задание: на веревочку собрать колечки такого же цвета (красная веревочка – красные колечки, синяя веревочка – синие колечки и т.д.). Концы веревок соединяет педагог. Разноцветные бусы надевают на кукол. Они радуются и пляшут.</a:t>
            </a:r>
          </a:p>
          <a:p>
            <a:pPr lvl="0" algn="just"/>
            <a:r>
              <a:rPr lang="ru-RU" sz="1400" dirty="0">
                <a:solidFill>
                  <a:srgbClr val="000000"/>
                </a:solidFill>
                <a:latin typeface="MS Sans Serif"/>
              </a:rPr>
              <a:t>Выигрывает ребенок, первый справившийся с заданием педагога.</a:t>
            </a:r>
          </a:p>
          <a:p>
            <a:pPr lvl="0" algn="just"/>
            <a:r>
              <a:rPr lang="ru-RU" sz="1400" b="1" dirty="0">
                <a:solidFill>
                  <a:srgbClr val="000000"/>
                </a:solidFill>
                <a:latin typeface="MS Sans Serif"/>
              </a:rPr>
              <a:t>Примечания. </a:t>
            </a:r>
            <a:r>
              <a:rPr lang="ru-RU" sz="1400" dirty="0">
                <a:solidFill>
                  <a:srgbClr val="000000"/>
                </a:solidFill>
                <a:latin typeface="MS Sans Serif"/>
              </a:rPr>
              <a:t>Разноцветные веревочки можно сделать, подобрав цветные шнурки или окрасив белые шнурки. Косточки больших счетов станут отличными бусинами. Покрасьте их краской четырех основных цветов, дайте просохнуть и можно собирать разноцветные бусы.</a:t>
            </a:r>
          </a:p>
        </p:txBody>
      </p:sp>
    </p:spTree>
    <p:extLst>
      <p:ext uri="{BB962C8B-B14F-4D97-AF65-F5344CB8AC3E}">
        <p14:creationId xmlns:p14="http://schemas.microsoft.com/office/powerpoint/2010/main" val="93781906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04664"/>
            <a:ext cx="7992888" cy="4247317"/>
          </a:xfrm>
          <a:prstGeom prst="rect">
            <a:avLst/>
          </a:prstGeom>
          <a:noFill/>
        </p:spPr>
        <p:txBody>
          <a:bodyPr wrap="square" rtlCol="0">
            <a:spAutoFit/>
          </a:bodyPr>
          <a:lstStyle/>
          <a:p>
            <a:pPr lvl="0" algn="ctr"/>
            <a:r>
              <a:rPr lang="ru-RU" b="1" dirty="0">
                <a:solidFill>
                  <a:srgbClr val="E97300"/>
                </a:solidFill>
                <a:latin typeface="MS Sans Serif"/>
              </a:rPr>
              <a:t>Игра «Большие и маленькие»</a:t>
            </a:r>
          </a:p>
          <a:p>
            <a:pPr lvl="0" algn="just"/>
            <a:r>
              <a:rPr lang="ru-RU" sz="1400" b="1" dirty="0">
                <a:solidFill>
                  <a:srgbClr val="000000"/>
                </a:solidFill>
                <a:latin typeface="MS Sans Serif"/>
              </a:rPr>
              <a:t>Цель. </a:t>
            </a:r>
            <a:r>
              <a:rPr lang="ru-RU" sz="1400" dirty="0">
                <a:solidFill>
                  <a:srgbClr val="000000"/>
                </a:solidFill>
                <a:latin typeface="Times New Roman" panose="02020603050405020304" pitchFamily="18" charset="0"/>
                <a:cs typeface="Times New Roman" panose="02020603050405020304" pitchFamily="18" charset="0"/>
              </a:rPr>
              <a:t>Учить детей различать предметы по величине; формировать представления об относительной величине предметов. Научить располагать в порядке убывания величины три-четыре предмета.  Учить расчленять изображение предмета на составные части и воссоздавать сложную форму из частей.</a:t>
            </a:r>
          </a:p>
          <a:p>
            <a:pPr lvl="0" algn="just"/>
            <a:r>
              <a:rPr lang="ru-RU" sz="1400" b="1" dirty="0">
                <a:solidFill>
                  <a:srgbClr val="000000"/>
                </a:solidFill>
                <a:latin typeface="Times New Roman" panose="02020603050405020304" pitchFamily="18" charset="0"/>
                <a:cs typeface="Times New Roman" panose="02020603050405020304" pitchFamily="18" charset="0"/>
              </a:rPr>
              <a:t>Оборудование. </a:t>
            </a:r>
            <a:r>
              <a:rPr lang="ru-RU" sz="1400" dirty="0">
                <a:solidFill>
                  <a:srgbClr val="000000"/>
                </a:solidFill>
                <a:latin typeface="Times New Roman" panose="02020603050405020304" pitchFamily="18" charset="0"/>
                <a:cs typeface="Times New Roman" panose="02020603050405020304" pitchFamily="18" charset="0"/>
              </a:rPr>
              <a:t>Карточки с изображением большого предмета, предметы маленького размера (целые), части большого предмета.</a:t>
            </a:r>
          </a:p>
          <a:p>
            <a:pPr lvl="0" algn="just"/>
            <a:r>
              <a:rPr lang="ru-RU" sz="1400" b="1" dirty="0">
                <a:solidFill>
                  <a:srgbClr val="000000"/>
                </a:solidFill>
                <a:latin typeface="Times New Roman" panose="02020603050405020304" pitchFamily="18" charset="0"/>
                <a:cs typeface="Times New Roman" panose="02020603050405020304" pitchFamily="18" charset="0"/>
              </a:rPr>
              <a:t>Словарь.</a:t>
            </a:r>
            <a:r>
              <a:rPr lang="ru-RU" sz="1400" dirty="0">
                <a:solidFill>
                  <a:srgbClr val="000000"/>
                </a:solidFill>
                <a:latin typeface="Times New Roman" panose="02020603050405020304" pitchFamily="18" charset="0"/>
                <a:cs typeface="Times New Roman" panose="02020603050405020304" pitchFamily="18" charset="0"/>
              </a:rPr>
              <a:t>   </a:t>
            </a:r>
            <a:r>
              <a:rPr lang="ru-RU" sz="1400" i="1" dirty="0">
                <a:solidFill>
                  <a:srgbClr val="000000"/>
                </a:solidFill>
                <a:latin typeface="Times New Roman" panose="02020603050405020304" pitchFamily="18" charset="0"/>
                <a:cs typeface="Times New Roman" panose="02020603050405020304" pitchFamily="18" charset="0"/>
              </a:rPr>
              <a:t>Большой, поменьше, маленький, наименования предметов и игрушек.</a:t>
            </a:r>
            <a:endParaRPr lang="ru-RU" sz="1400" dirty="0">
              <a:solidFill>
                <a:srgbClr val="000000"/>
              </a:solidFill>
              <a:latin typeface="Times New Roman" panose="02020603050405020304" pitchFamily="18" charset="0"/>
              <a:cs typeface="Times New Roman" panose="02020603050405020304" pitchFamily="18" charset="0"/>
            </a:endParaRPr>
          </a:p>
          <a:p>
            <a:pPr lvl="0" algn="just"/>
            <a:r>
              <a:rPr lang="ru-RU" sz="1400" b="1" dirty="0">
                <a:solidFill>
                  <a:srgbClr val="000000"/>
                </a:solidFill>
                <a:latin typeface="Times New Roman" panose="02020603050405020304" pitchFamily="18" charset="0"/>
                <a:cs typeface="Times New Roman" panose="02020603050405020304" pitchFamily="18" charset="0"/>
              </a:rPr>
              <a:t>Ход игры.</a:t>
            </a:r>
            <a:endParaRPr lang="ru-RU" sz="1400" dirty="0">
              <a:solidFill>
                <a:srgbClr val="000000"/>
              </a:solidFill>
              <a:latin typeface="Times New Roman" panose="02020603050405020304" pitchFamily="18" charset="0"/>
              <a:cs typeface="Times New Roman" panose="02020603050405020304" pitchFamily="18" charset="0"/>
            </a:endParaRPr>
          </a:p>
          <a:p>
            <a:pPr lvl="0" algn="just"/>
            <a:r>
              <a:rPr lang="ru-RU" sz="1400" dirty="0">
                <a:solidFill>
                  <a:srgbClr val="000000"/>
                </a:solidFill>
                <a:latin typeface="Times New Roman" panose="02020603050405020304" pitchFamily="18" charset="0"/>
                <a:cs typeface="Times New Roman" panose="02020603050405020304" pitchFamily="18" charset="0"/>
              </a:rPr>
              <a:t> 1)  Педагог раскладывает большие карточки, дает ребенку по одному предмету маленького размера. Ребенок должен не просто узнать предмет, а соотнести изображения предметов по величине.  После этого закрепляется результат в слове, дается  графическая табличка – «большой», «маленький».</a:t>
            </a:r>
          </a:p>
          <a:p>
            <a:pPr lvl="0" algn="just"/>
            <a:r>
              <a:rPr lang="ru-RU" sz="1400" dirty="0">
                <a:solidFill>
                  <a:srgbClr val="000000"/>
                </a:solidFill>
                <a:latin typeface="Times New Roman" panose="02020603050405020304" pitchFamily="18" charset="0"/>
                <a:cs typeface="Times New Roman" panose="02020603050405020304" pitchFamily="18" charset="0"/>
              </a:rPr>
              <a:t>2) Педагог дает ребенку одну карточку с изображение предмета и предмет такой же величины, разрезанный на части. Взрослый предлагает собрать из частей целый предмет путем накладывания частей на картинку – образец.</a:t>
            </a:r>
          </a:p>
          <a:p>
            <a:pPr lvl="0" algn="just"/>
            <a:r>
              <a:rPr lang="ru-RU" sz="1400" dirty="0">
                <a:solidFill>
                  <a:srgbClr val="000000"/>
                </a:solidFill>
                <a:latin typeface="Times New Roman" panose="02020603050405020304" pitchFamily="18" charset="0"/>
                <a:cs typeface="Times New Roman" panose="02020603050405020304" pitchFamily="18" charset="0"/>
              </a:rPr>
              <a:t>После первоначального знакомства с оборудованием можно провести игру-соревнование между  2 – 3 детьми «Кто быстрее соберет картинку» или «Кто первым разложит картинки от самой большой до самой маленькой».</a:t>
            </a:r>
          </a:p>
          <a:p>
            <a:pPr lvl="0" algn="just"/>
            <a:r>
              <a:rPr lang="ru-RU" sz="1400" b="1" dirty="0">
                <a:solidFill>
                  <a:srgbClr val="000000"/>
                </a:solidFill>
                <a:latin typeface="Times New Roman" panose="02020603050405020304" pitchFamily="18" charset="0"/>
                <a:cs typeface="Times New Roman" panose="02020603050405020304" pitchFamily="18" charset="0"/>
              </a:rPr>
              <a:t>Примечания. </a:t>
            </a:r>
            <a:r>
              <a:rPr lang="ru-RU" sz="1400" dirty="0">
                <a:solidFill>
                  <a:srgbClr val="000000"/>
                </a:solidFill>
                <a:latin typeface="Times New Roman" panose="02020603050405020304" pitchFamily="18" charset="0"/>
                <a:cs typeface="Times New Roman" panose="02020603050405020304" pitchFamily="18" charset="0"/>
              </a:rPr>
              <a:t>В качестве изображений можно использовать картинки из сети Интернет или старые открытки. Для прочности все маленькие детали  желательно закатать в пленку или покрыть лаком.</a:t>
            </a:r>
          </a:p>
        </p:txBody>
      </p:sp>
    </p:spTree>
    <p:extLst>
      <p:ext uri="{BB962C8B-B14F-4D97-AF65-F5344CB8AC3E}">
        <p14:creationId xmlns:p14="http://schemas.microsoft.com/office/powerpoint/2010/main" val="249369424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620688"/>
            <a:ext cx="8352928" cy="4524315"/>
          </a:xfrm>
          <a:prstGeom prst="rect">
            <a:avLst/>
          </a:prstGeom>
          <a:noFill/>
        </p:spPr>
        <p:txBody>
          <a:bodyPr wrap="square" rtlCol="0">
            <a:spAutoFit/>
          </a:bodyPr>
          <a:lstStyle/>
          <a:p>
            <a:pPr lvl="0" algn="ctr"/>
            <a:r>
              <a:rPr lang="ru-RU" b="1" dirty="0">
                <a:solidFill>
                  <a:srgbClr val="E97300"/>
                </a:solidFill>
                <a:latin typeface="MS Sans Serif"/>
              </a:rPr>
              <a:t>Игра «Большие и маленькие</a:t>
            </a:r>
            <a:r>
              <a:rPr lang="ru-RU" b="1" dirty="0" smtClean="0">
                <a:solidFill>
                  <a:srgbClr val="E97300"/>
                </a:solidFill>
                <a:latin typeface="MS Sans Serif"/>
              </a:rPr>
              <a:t>»</a:t>
            </a:r>
          </a:p>
          <a:p>
            <a:pPr lvl="0" algn="ctr"/>
            <a:endParaRPr lang="ru-RU" b="1" dirty="0">
              <a:solidFill>
                <a:srgbClr val="E97300"/>
              </a:solidFill>
              <a:latin typeface="MS Sans Serif"/>
            </a:endParaRPr>
          </a:p>
          <a:p>
            <a:pPr lvl="0" algn="just"/>
            <a:r>
              <a:rPr lang="ru-RU" sz="1400" b="1" dirty="0">
                <a:solidFill>
                  <a:srgbClr val="000000"/>
                </a:solidFill>
                <a:latin typeface="MS Sans Serif"/>
              </a:rPr>
              <a:t>Цель. </a:t>
            </a:r>
            <a:r>
              <a:rPr lang="ru-RU" sz="1400" dirty="0">
                <a:solidFill>
                  <a:srgbClr val="000000"/>
                </a:solidFill>
                <a:latin typeface="Times New Roman" panose="02020603050405020304" pitchFamily="18" charset="0"/>
                <a:cs typeface="Times New Roman" panose="02020603050405020304" pitchFamily="18" charset="0"/>
              </a:rPr>
              <a:t>Учить детей различать предметы по величине; формировать представления об относительной величине предметов. Научить располагать в порядке убывания величины три-четыре предмета.  Учить расчленять изображение предмета на составные части и воссоздавать сложную форму из частей.</a:t>
            </a:r>
          </a:p>
          <a:p>
            <a:pPr lvl="0" algn="just"/>
            <a:r>
              <a:rPr lang="ru-RU" sz="1400" b="1" dirty="0">
                <a:solidFill>
                  <a:srgbClr val="000000"/>
                </a:solidFill>
                <a:latin typeface="Times New Roman" panose="02020603050405020304" pitchFamily="18" charset="0"/>
                <a:cs typeface="Times New Roman" panose="02020603050405020304" pitchFamily="18" charset="0"/>
              </a:rPr>
              <a:t>Оборудование. </a:t>
            </a:r>
            <a:r>
              <a:rPr lang="ru-RU" sz="1400" dirty="0">
                <a:solidFill>
                  <a:srgbClr val="000000"/>
                </a:solidFill>
                <a:latin typeface="Times New Roman" panose="02020603050405020304" pitchFamily="18" charset="0"/>
                <a:cs typeface="Times New Roman" panose="02020603050405020304" pitchFamily="18" charset="0"/>
              </a:rPr>
              <a:t>Карточки с изображением большого предмета, предметы маленького размера (целые), части большого предмета.</a:t>
            </a:r>
          </a:p>
          <a:p>
            <a:pPr lvl="0" algn="just"/>
            <a:r>
              <a:rPr lang="ru-RU" sz="1400" b="1" dirty="0">
                <a:solidFill>
                  <a:srgbClr val="000000"/>
                </a:solidFill>
                <a:latin typeface="Times New Roman" panose="02020603050405020304" pitchFamily="18" charset="0"/>
                <a:cs typeface="Times New Roman" panose="02020603050405020304" pitchFamily="18" charset="0"/>
              </a:rPr>
              <a:t>Словарь.</a:t>
            </a:r>
            <a:r>
              <a:rPr lang="ru-RU" sz="1400" dirty="0">
                <a:solidFill>
                  <a:srgbClr val="000000"/>
                </a:solidFill>
                <a:latin typeface="Times New Roman" panose="02020603050405020304" pitchFamily="18" charset="0"/>
                <a:cs typeface="Times New Roman" panose="02020603050405020304" pitchFamily="18" charset="0"/>
              </a:rPr>
              <a:t>   </a:t>
            </a:r>
            <a:r>
              <a:rPr lang="ru-RU" sz="1400" i="1" dirty="0">
                <a:solidFill>
                  <a:srgbClr val="000000"/>
                </a:solidFill>
                <a:latin typeface="Times New Roman" panose="02020603050405020304" pitchFamily="18" charset="0"/>
                <a:cs typeface="Times New Roman" panose="02020603050405020304" pitchFamily="18" charset="0"/>
              </a:rPr>
              <a:t>Большой, поменьше, маленький, наименования предметов и игрушек.</a:t>
            </a:r>
            <a:endParaRPr lang="ru-RU" sz="1400" dirty="0">
              <a:solidFill>
                <a:srgbClr val="000000"/>
              </a:solidFill>
              <a:latin typeface="Times New Roman" panose="02020603050405020304" pitchFamily="18" charset="0"/>
              <a:cs typeface="Times New Roman" panose="02020603050405020304" pitchFamily="18" charset="0"/>
            </a:endParaRPr>
          </a:p>
          <a:p>
            <a:pPr lvl="0" algn="just"/>
            <a:r>
              <a:rPr lang="ru-RU" sz="1400" b="1" dirty="0">
                <a:solidFill>
                  <a:srgbClr val="000000"/>
                </a:solidFill>
                <a:latin typeface="Times New Roman" panose="02020603050405020304" pitchFamily="18" charset="0"/>
                <a:cs typeface="Times New Roman" panose="02020603050405020304" pitchFamily="18" charset="0"/>
              </a:rPr>
              <a:t>Ход игры.</a:t>
            </a:r>
            <a:endParaRPr lang="ru-RU" sz="1400" dirty="0">
              <a:solidFill>
                <a:srgbClr val="000000"/>
              </a:solidFill>
              <a:latin typeface="Times New Roman" panose="02020603050405020304" pitchFamily="18" charset="0"/>
              <a:cs typeface="Times New Roman" panose="02020603050405020304" pitchFamily="18" charset="0"/>
            </a:endParaRPr>
          </a:p>
          <a:p>
            <a:pPr lvl="0" algn="just"/>
            <a:r>
              <a:rPr lang="ru-RU" sz="1400" dirty="0">
                <a:solidFill>
                  <a:srgbClr val="000000"/>
                </a:solidFill>
                <a:latin typeface="Times New Roman" panose="02020603050405020304" pitchFamily="18" charset="0"/>
                <a:cs typeface="Times New Roman" panose="02020603050405020304" pitchFamily="18" charset="0"/>
              </a:rPr>
              <a:t> 1)  Педагог раскладывает большие карточки, дает ребенку по одному предмету маленького размера. Ребенок должен не просто узнать предмет, а соотнести изображения предметов по величине.  После этого закрепляется результат в слове, дается  графическая табличка – «большой», «маленький».</a:t>
            </a:r>
          </a:p>
          <a:p>
            <a:pPr lvl="0" algn="just"/>
            <a:r>
              <a:rPr lang="ru-RU" sz="1400" dirty="0">
                <a:solidFill>
                  <a:srgbClr val="000000"/>
                </a:solidFill>
                <a:latin typeface="Times New Roman" panose="02020603050405020304" pitchFamily="18" charset="0"/>
                <a:cs typeface="Times New Roman" panose="02020603050405020304" pitchFamily="18" charset="0"/>
              </a:rPr>
              <a:t>2) Педагог дает ребенку одну карточку с изображение предмета и предмет такой же величины, разрезанный на части. Взрослый предлагает собрать из частей целый предмет путем накладывания частей на картинку – образец.</a:t>
            </a:r>
          </a:p>
          <a:p>
            <a:pPr lvl="0" algn="just"/>
            <a:r>
              <a:rPr lang="ru-RU" sz="1400" dirty="0">
                <a:solidFill>
                  <a:srgbClr val="000000"/>
                </a:solidFill>
                <a:latin typeface="Times New Roman" panose="02020603050405020304" pitchFamily="18" charset="0"/>
                <a:cs typeface="Times New Roman" panose="02020603050405020304" pitchFamily="18" charset="0"/>
              </a:rPr>
              <a:t>После первоначального знакомства с оборудованием можно провести игру-соревнование между  2 – 3 детьми «Кто быстрее соберет картинку» или «Кто первым разложит картинки от самой большой до самой маленькой».</a:t>
            </a:r>
          </a:p>
          <a:p>
            <a:pPr lvl="0" algn="just"/>
            <a:r>
              <a:rPr lang="ru-RU" sz="1400" b="1" dirty="0">
                <a:solidFill>
                  <a:srgbClr val="000000"/>
                </a:solidFill>
                <a:latin typeface="Times New Roman" panose="02020603050405020304" pitchFamily="18" charset="0"/>
                <a:cs typeface="Times New Roman" panose="02020603050405020304" pitchFamily="18" charset="0"/>
              </a:rPr>
              <a:t>Примечания. </a:t>
            </a:r>
            <a:r>
              <a:rPr lang="ru-RU" sz="1400" dirty="0">
                <a:solidFill>
                  <a:srgbClr val="000000"/>
                </a:solidFill>
                <a:latin typeface="Times New Roman" panose="02020603050405020304" pitchFamily="18" charset="0"/>
                <a:cs typeface="Times New Roman" panose="02020603050405020304" pitchFamily="18" charset="0"/>
              </a:rPr>
              <a:t>В качестве изображений можно использовать картинки из сети Интернет или старые открытки. Для прочности все маленькие детали  желательно закатать в пленку или покрыть лаком.</a:t>
            </a:r>
          </a:p>
        </p:txBody>
      </p:sp>
    </p:spTree>
    <p:extLst>
      <p:ext uri="{BB962C8B-B14F-4D97-AF65-F5344CB8AC3E}">
        <p14:creationId xmlns:p14="http://schemas.microsoft.com/office/powerpoint/2010/main" val="28654416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1052736"/>
            <a:ext cx="8136904" cy="5109091"/>
          </a:xfrm>
          <a:prstGeom prst="rect">
            <a:avLst/>
          </a:prstGeom>
          <a:noFill/>
        </p:spPr>
        <p:txBody>
          <a:bodyPr wrap="square" rtlCol="0">
            <a:spAutoFit/>
          </a:bodyPr>
          <a:lstStyle/>
          <a:p>
            <a:pPr algn="ctr"/>
            <a:r>
              <a:rPr lang="ru-RU" sz="1600" b="1" i="1" dirty="0">
                <a:solidFill>
                  <a:srgbClr val="0070C0"/>
                </a:solidFill>
                <a:latin typeface="Georgia, serif"/>
              </a:rPr>
              <a:t>Что за предмет?</a:t>
            </a:r>
            <a:endParaRPr lang="ru-RU" sz="1600" dirty="0">
              <a:solidFill>
                <a:srgbClr val="0070C0"/>
              </a:solidFill>
              <a:latin typeface="Tahoma"/>
            </a:endParaRPr>
          </a:p>
          <a:p>
            <a:r>
              <a:rPr lang="ru-RU" sz="1600" b="1" dirty="0">
                <a:solidFill>
                  <a:srgbClr val="000000"/>
                </a:solidFill>
                <a:latin typeface="Georgia, serif"/>
              </a:rPr>
              <a:t>Цель:</a:t>
            </a:r>
            <a:r>
              <a:rPr lang="ru-RU" sz="1600" dirty="0">
                <a:solidFill>
                  <a:srgbClr val="000000"/>
                </a:solidFill>
                <a:latin typeface="Tahoma"/>
              </a:rPr>
              <a:t> учить правильно, называть предмет.</a:t>
            </a:r>
          </a:p>
          <a:p>
            <a:r>
              <a:rPr lang="ru-RU" sz="1600" b="1" dirty="0" smtClean="0">
                <a:solidFill>
                  <a:srgbClr val="000000"/>
                </a:solidFill>
                <a:latin typeface="Georgia, serif"/>
              </a:rPr>
              <a:t>Ход:</a:t>
            </a:r>
            <a:r>
              <a:rPr lang="ru-RU" sz="1600" dirty="0" smtClean="0">
                <a:solidFill>
                  <a:srgbClr val="000000"/>
                </a:solidFill>
                <a:latin typeface="Tahoma"/>
              </a:rPr>
              <a:t> Ребёнок </a:t>
            </a:r>
            <a:r>
              <a:rPr lang="ru-RU" sz="1600" dirty="0">
                <a:solidFill>
                  <a:srgbClr val="000000"/>
                </a:solidFill>
                <a:latin typeface="Tahoma"/>
              </a:rPr>
              <a:t>достаёт из чудесного мешочка предмет, называет его.</a:t>
            </a:r>
          </a:p>
          <a:p>
            <a:pPr algn="ctr"/>
            <a:r>
              <a:rPr lang="ru-RU" sz="1600" dirty="0"/>
              <a:t/>
            </a:r>
            <a:br>
              <a:rPr lang="ru-RU" sz="1600" dirty="0"/>
            </a:br>
            <a:r>
              <a:rPr lang="ru-RU" sz="1600" b="1" i="1" dirty="0">
                <a:solidFill>
                  <a:srgbClr val="0070C0"/>
                </a:solidFill>
                <a:latin typeface="Georgia, serif"/>
              </a:rPr>
              <a:t>Помоги мишутке найти свою тарелку.</a:t>
            </a:r>
            <a:endParaRPr lang="ru-RU" sz="1600" dirty="0">
              <a:solidFill>
                <a:srgbClr val="0070C0"/>
              </a:solidFill>
              <a:latin typeface="Tahoma"/>
            </a:endParaRPr>
          </a:p>
          <a:p>
            <a:r>
              <a:rPr lang="ru-RU" sz="1600" b="1" dirty="0">
                <a:solidFill>
                  <a:srgbClr val="000000"/>
                </a:solidFill>
                <a:latin typeface="Georgia, serif"/>
              </a:rPr>
              <a:t>Цель:</a:t>
            </a:r>
            <a:r>
              <a:rPr lang="ru-RU" sz="1600" dirty="0">
                <a:solidFill>
                  <a:srgbClr val="000000"/>
                </a:solidFill>
                <a:latin typeface="Tahoma"/>
              </a:rPr>
              <a:t> </a:t>
            </a:r>
            <a:r>
              <a:rPr lang="ru-RU" sz="1600" dirty="0">
                <a:solidFill>
                  <a:srgbClr val="000000"/>
                </a:solidFill>
                <a:latin typeface="Georgia, serif"/>
              </a:rPr>
              <a:t>Учить детей сравнивать предметы по размеру (большой - маленький), сопоставлять их (маленькая тарелочка - маленькому мишутке, большая – большому медведю).</a:t>
            </a:r>
            <a:endParaRPr lang="ru-RU" sz="1600" dirty="0">
              <a:solidFill>
                <a:srgbClr val="000000"/>
              </a:solidFill>
              <a:latin typeface="Tahoma"/>
            </a:endParaRPr>
          </a:p>
          <a:p>
            <a:r>
              <a:rPr lang="ru-RU" sz="1600" b="1" dirty="0">
                <a:solidFill>
                  <a:srgbClr val="000000"/>
                </a:solidFill>
                <a:latin typeface="Georgia, serif"/>
              </a:rPr>
              <a:t>Ход:</a:t>
            </a:r>
            <a:endParaRPr lang="ru-RU" sz="1600" dirty="0">
              <a:solidFill>
                <a:srgbClr val="000000"/>
              </a:solidFill>
              <a:latin typeface="Tahoma"/>
            </a:endParaRPr>
          </a:p>
          <a:p>
            <a:r>
              <a:rPr lang="ru-RU" sz="1600" dirty="0">
                <a:solidFill>
                  <a:srgbClr val="000000"/>
                </a:solidFill>
                <a:latin typeface="Georgia, serif"/>
              </a:rPr>
              <a:t>Воспитатель с детьми рассматривают игрушки (мишка маленький, мишка большой), затем спрашивает:</a:t>
            </a:r>
            <a:endParaRPr lang="ru-RU" sz="1600" dirty="0">
              <a:solidFill>
                <a:srgbClr val="000000"/>
              </a:solidFill>
              <a:latin typeface="Tahoma"/>
            </a:endParaRPr>
          </a:p>
          <a:p>
            <a:r>
              <a:rPr lang="ru-RU" sz="1600" dirty="0">
                <a:solidFill>
                  <a:srgbClr val="000000"/>
                </a:solidFill>
                <a:latin typeface="Georgia, serif"/>
              </a:rPr>
              <a:t>- Какую тарелочку мы поставим Мишке маленькому? (маленькую) - Какую тарелочку мы поставим мишке большому? (большую)</a:t>
            </a:r>
            <a:endParaRPr lang="ru-RU" sz="1600" dirty="0">
              <a:solidFill>
                <a:srgbClr val="000000"/>
              </a:solidFill>
              <a:latin typeface="Tahoma"/>
            </a:endParaRPr>
          </a:p>
          <a:p>
            <a:pPr algn="ctr"/>
            <a:r>
              <a:rPr lang="ru-RU" dirty="0"/>
              <a:t/>
            </a:r>
            <a:br>
              <a:rPr lang="ru-RU" dirty="0"/>
            </a:br>
            <a:r>
              <a:rPr lang="ru-RU" sz="1600" b="1" i="1" dirty="0">
                <a:solidFill>
                  <a:srgbClr val="0070C0"/>
                </a:solidFill>
                <a:latin typeface="Georgia, serif"/>
              </a:rPr>
              <a:t>Эхо</a:t>
            </a:r>
            <a:r>
              <a:rPr lang="ru-RU" sz="1600" b="1" i="1" dirty="0" smtClean="0">
                <a:solidFill>
                  <a:srgbClr val="0070C0"/>
                </a:solidFill>
                <a:latin typeface="Georgia, serif"/>
              </a:rPr>
              <a:t>.</a:t>
            </a:r>
            <a:endParaRPr lang="ru-RU" sz="1600" dirty="0">
              <a:solidFill>
                <a:srgbClr val="000000"/>
              </a:solidFill>
              <a:latin typeface="Tahoma"/>
            </a:endParaRPr>
          </a:p>
          <a:p>
            <a:r>
              <a:rPr lang="ru-RU" sz="1600" b="1" dirty="0">
                <a:solidFill>
                  <a:srgbClr val="000000"/>
                </a:solidFill>
                <a:latin typeface="Georgia, serif"/>
              </a:rPr>
              <a:t>Цель:</a:t>
            </a:r>
            <a:r>
              <a:rPr lang="ru-RU" sz="1600" dirty="0">
                <a:solidFill>
                  <a:srgbClr val="000000"/>
                </a:solidFill>
                <a:latin typeface="Tahoma"/>
              </a:rPr>
              <a:t> </a:t>
            </a:r>
            <a:r>
              <a:rPr lang="ru-RU" sz="1600" dirty="0">
                <a:solidFill>
                  <a:srgbClr val="000000"/>
                </a:solidFill>
                <a:latin typeface="Georgia, serif"/>
              </a:rPr>
              <a:t>Учить правильно и чётко произносить гласные звуки.</a:t>
            </a:r>
            <a:br>
              <a:rPr lang="ru-RU" sz="1600" dirty="0">
                <a:solidFill>
                  <a:srgbClr val="000000"/>
                </a:solidFill>
                <a:latin typeface="Georgia, serif"/>
              </a:rPr>
            </a:br>
            <a:r>
              <a:rPr lang="ru-RU" sz="1600" b="1" dirty="0" smtClean="0">
                <a:solidFill>
                  <a:srgbClr val="000000"/>
                </a:solidFill>
                <a:latin typeface="Georgia, serif"/>
              </a:rPr>
              <a:t>Ход:</a:t>
            </a:r>
            <a:r>
              <a:rPr lang="ru-RU" sz="1600" dirty="0" smtClean="0">
                <a:solidFill>
                  <a:srgbClr val="000000"/>
                </a:solidFill>
                <a:latin typeface="Tahoma"/>
              </a:rPr>
              <a:t> </a:t>
            </a:r>
            <a:r>
              <a:rPr lang="ru-RU" sz="1600" dirty="0" smtClean="0">
                <a:solidFill>
                  <a:srgbClr val="000000"/>
                </a:solidFill>
                <a:latin typeface="Georgia, serif"/>
              </a:rPr>
              <a:t>Воспитатель </a:t>
            </a:r>
            <a:r>
              <a:rPr lang="ru-RU" sz="1600" dirty="0">
                <a:solidFill>
                  <a:srgbClr val="000000"/>
                </a:solidFill>
                <a:latin typeface="Georgia, serif"/>
              </a:rPr>
              <a:t>громко произносит А-А-А, ребёнок " Эхо" тихо отвечает: а-а-а. И так далее. Можно так же использовать сочетания гласных звуков: ау, </a:t>
            </a:r>
            <a:r>
              <a:rPr lang="ru-RU" sz="1600" dirty="0" err="1">
                <a:solidFill>
                  <a:srgbClr val="000000"/>
                </a:solidFill>
                <a:latin typeface="Georgia, serif"/>
              </a:rPr>
              <a:t>уа</a:t>
            </a:r>
            <a:r>
              <a:rPr lang="ru-RU" sz="1600" dirty="0">
                <a:solidFill>
                  <a:srgbClr val="000000"/>
                </a:solidFill>
                <a:latin typeface="Georgia, serif"/>
              </a:rPr>
              <a:t> </a:t>
            </a:r>
            <a:r>
              <a:rPr lang="ru-RU" sz="1600" dirty="0" err="1">
                <a:solidFill>
                  <a:srgbClr val="000000"/>
                </a:solidFill>
                <a:latin typeface="Georgia, serif"/>
              </a:rPr>
              <a:t>и.т.д</a:t>
            </a:r>
            <a:r>
              <a:rPr lang="ru-RU" sz="1600" dirty="0">
                <a:solidFill>
                  <a:srgbClr val="000000"/>
                </a:solidFill>
                <a:latin typeface="Georgia, serif"/>
              </a:rPr>
              <a:t>.</a:t>
            </a:r>
            <a:endParaRPr lang="ru-RU" sz="1600" dirty="0">
              <a:solidFill>
                <a:srgbClr val="000000"/>
              </a:solidFill>
              <a:latin typeface="Tahoma"/>
            </a:endParaRPr>
          </a:p>
          <a:p>
            <a:r>
              <a:rPr lang="ru-RU" dirty="0"/>
              <a:t/>
            </a:r>
            <a:br>
              <a:rPr lang="ru-RU" dirty="0"/>
            </a:br>
            <a:endParaRPr lang="ru-RU" dirty="0"/>
          </a:p>
        </p:txBody>
      </p:sp>
    </p:spTree>
    <p:extLst>
      <p:ext uri="{BB962C8B-B14F-4D97-AF65-F5344CB8AC3E}">
        <p14:creationId xmlns:p14="http://schemas.microsoft.com/office/powerpoint/2010/main" val="12259529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2656"/>
            <a:ext cx="8280920" cy="7232749"/>
          </a:xfrm>
          <a:prstGeom prst="rect">
            <a:avLst/>
          </a:prstGeom>
          <a:noFill/>
        </p:spPr>
        <p:txBody>
          <a:bodyPr wrap="square" rtlCol="0">
            <a:spAutoFit/>
          </a:bodyPr>
          <a:lstStyle/>
          <a:p>
            <a:pPr algn="ctr"/>
            <a:r>
              <a:rPr lang="ru-RU" sz="1600" b="1" dirty="0">
                <a:solidFill>
                  <a:srgbClr val="FFC000"/>
                </a:solidFill>
                <a:latin typeface="Times New Roman" panose="02020603050405020304" pitchFamily="18" charset="0"/>
                <a:cs typeface="Times New Roman" panose="02020603050405020304" pitchFamily="18" charset="0"/>
              </a:rPr>
              <a:t>ЧУДЕСНЫЙ МЕШОЧЕК</a:t>
            </a:r>
            <a:r>
              <a:rPr lang="ru-RU" sz="1600" dirty="0">
                <a:solidFill>
                  <a:srgbClr val="FFC000"/>
                </a:solidFill>
                <a:latin typeface="Times New Roman" panose="02020603050405020304" pitchFamily="18" charset="0"/>
                <a:cs typeface="Times New Roman" panose="02020603050405020304" pitchFamily="18" charset="0"/>
              </a:rPr>
              <a:t> </a:t>
            </a:r>
            <a:br>
              <a:rPr lang="ru-RU" sz="1600" dirty="0">
                <a:solidFill>
                  <a:srgbClr val="FFC000"/>
                </a:solidFill>
                <a:latin typeface="Times New Roman" panose="02020603050405020304" pitchFamily="18" charset="0"/>
                <a:cs typeface="Times New Roman" panose="02020603050405020304" pitchFamily="18" charset="0"/>
              </a:rPr>
            </a:br>
            <a:r>
              <a:rPr lang="ru-RU" sz="1600" dirty="0">
                <a:solidFill>
                  <a:srgbClr val="1A3557"/>
                </a:solidFill>
                <a:latin typeface="Times New Roman" panose="02020603050405020304" pitchFamily="18" charset="0"/>
                <a:cs typeface="Times New Roman" panose="02020603050405020304" pitchFamily="18" charset="0"/>
              </a:rPr>
              <a:t>Цель: учить детей узнавать предметы на ощупь, воспитывать выдержку, речь.</a:t>
            </a:r>
            <a:br>
              <a:rPr lang="ru-RU" sz="1600" dirty="0">
                <a:solidFill>
                  <a:srgbClr val="1A3557"/>
                </a:solidFill>
                <a:latin typeface="Times New Roman" panose="02020603050405020304" pitchFamily="18" charset="0"/>
                <a:cs typeface="Times New Roman" panose="02020603050405020304" pitchFamily="18" charset="0"/>
              </a:rPr>
            </a:br>
            <a:r>
              <a:rPr lang="ru-RU" sz="1600" dirty="0">
                <a:solidFill>
                  <a:srgbClr val="1A3557"/>
                </a:solidFill>
                <a:latin typeface="Times New Roman" panose="02020603050405020304" pitchFamily="18" charset="0"/>
                <a:cs typeface="Times New Roman" panose="02020603050405020304" pitchFamily="18" charset="0"/>
              </a:rPr>
              <a:t>Игровые правила: отгадывать знакомый предмет на ощупь, достать предмет, после чего рассказать о нём.</a:t>
            </a:r>
            <a:br>
              <a:rPr lang="ru-RU" sz="1600" dirty="0">
                <a:solidFill>
                  <a:srgbClr val="1A3557"/>
                </a:solidFill>
                <a:latin typeface="Times New Roman" panose="02020603050405020304" pitchFamily="18" charset="0"/>
                <a:cs typeface="Times New Roman" panose="02020603050405020304" pitchFamily="18" charset="0"/>
              </a:rPr>
            </a:br>
            <a:r>
              <a:rPr lang="ru-RU" sz="1600" i="1" u="sng" dirty="0">
                <a:solidFill>
                  <a:srgbClr val="1A3557"/>
                </a:solidFill>
                <a:latin typeface="Times New Roman" panose="02020603050405020304" pitchFamily="18" charset="0"/>
                <a:cs typeface="Times New Roman" panose="02020603050405020304" pitchFamily="18" charset="0"/>
              </a:rPr>
              <a:t>Ход игры</a:t>
            </a:r>
            <a:r>
              <a:rPr lang="ru-RU" sz="1600" dirty="0">
                <a:solidFill>
                  <a:srgbClr val="1A3557"/>
                </a:solidFill>
                <a:latin typeface="Times New Roman" panose="02020603050405020304" pitchFamily="18" charset="0"/>
                <a:cs typeface="Times New Roman" panose="02020603050405020304" pitchFamily="18" charset="0"/>
              </a:rPr>
              <a:t/>
            </a:r>
            <a:br>
              <a:rPr lang="ru-RU" sz="1600" dirty="0">
                <a:solidFill>
                  <a:srgbClr val="1A3557"/>
                </a:solidFill>
                <a:latin typeface="Times New Roman" panose="02020603050405020304" pitchFamily="18" charset="0"/>
                <a:cs typeface="Times New Roman" panose="02020603050405020304" pitchFamily="18" charset="0"/>
              </a:rPr>
            </a:br>
            <a:r>
              <a:rPr lang="ru-RU" sz="1600" dirty="0">
                <a:solidFill>
                  <a:srgbClr val="1A3557"/>
                </a:solidFill>
                <a:latin typeface="Times New Roman" panose="02020603050405020304" pitchFamily="18" charset="0"/>
                <a:cs typeface="Times New Roman" panose="02020603050405020304" pitchFamily="18" charset="0"/>
              </a:rPr>
              <a:t>Воспитатель подбирает предметы, знакомые детям. Проводит краткую беседу, что это, какое, для чего нужно.</a:t>
            </a:r>
            <a:br>
              <a:rPr lang="ru-RU" sz="1600" dirty="0">
                <a:solidFill>
                  <a:srgbClr val="1A3557"/>
                </a:solidFill>
                <a:latin typeface="Times New Roman" panose="02020603050405020304" pitchFamily="18" charset="0"/>
                <a:cs typeface="Times New Roman" panose="02020603050405020304" pitchFamily="18" charset="0"/>
              </a:rPr>
            </a:br>
            <a:r>
              <a:rPr lang="ru-RU" sz="1600" dirty="0">
                <a:solidFill>
                  <a:srgbClr val="1A3557"/>
                </a:solidFill>
                <a:latin typeface="Times New Roman" panose="02020603050405020304" pitchFamily="18" charset="0"/>
                <a:cs typeface="Times New Roman" panose="02020603050405020304" pitchFamily="18" charset="0"/>
              </a:rPr>
              <a:t>Дети по очереди опускают руку в мешочек, находят предмет и называют его, затем достают и показывают. Можно в мешочек сложить все предметы, дети выбирают один и называют его. Можно в мешочек положить 1 предмет, остальные оставить на столе. Ребята угадывают на ощупь, что это за предмет, другие дети говорят, правильно ли угадали или нет. Если ребёнок затрудняется ответить, загадываем загадки о предмете. Либо ребёнок описывает предмет, остальные угадывают его</a:t>
            </a:r>
            <a:r>
              <a:rPr lang="ru-RU" sz="1600" dirty="0" smtClean="0">
                <a:solidFill>
                  <a:srgbClr val="1A3557"/>
                </a:solidFill>
                <a:latin typeface="Times New Roman" panose="02020603050405020304" pitchFamily="18" charset="0"/>
                <a:cs typeface="Times New Roman" panose="02020603050405020304" pitchFamily="18" charset="0"/>
              </a:rPr>
              <a:t>.</a:t>
            </a:r>
          </a:p>
          <a:p>
            <a:pPr algn="ctr"/>
            <a:r>
              <a:rPr lang="ru-RU" sz="1600" b="1" dirty="0">
                <a:solidFill>
                  <a:srgbClr val="0070C0"/>
                </a:solidFill>
                <a:latin typeface="Times New Roman" panose="02020603050405020304" pitchFamily="18" charset="0"/>
                <a:cs typeface="Times New Roman" panose="02020603050405020304" pitchFamily="18" charset="0"/>
              </a:rPr>
              <a:t>КТО СКОРЕЕ СОБЕРЁТ?</a:t>
            </a:r>
            <a:r>
              <a:rPr lang="ru-RU" sz="1600" dirty="0">
                <a:solidFill>
                  <a:srgbClr val="0070C0"/>
                </a:solidFill>
                <a:latin typeface="Times New Roman" panose="02020603050405020304" pitchFamily="18" charset="0"/>
                <a:cs typeface="Times New Roman" panose="02020603050405020304" pitchFamily="18" charset="0"/>
              </a:rPr>
              <a:t> </a:t>
            </a:r>
            <a:br>
              <a:rPr lang="ru-RU" sz="1600" dirty="0">
                <a:solidFill>
                  <a:srgbClr val="0070C0"/>
                </a:solidFill>
                <a:latin typeface="Times New Roman" panose="02020603050405020304" pitchFamily="18" charset="0"/>
                <a:cs typeface="Times New Roman" panose="02020603050405020304" pitchFamily="18" charset="0"/>
              </a:rPr>
            </a:br>
            <a:r>
              <a:rPr lang="ru-RU" sz="1600" dirty="0">
                <a:solidFill>
                  <a:srgbClr val="1A3557"/>
                </a:solidFill>
                <a:latin typeface="Times New Roman" panose="02020603050405020304" pitchFamily="18" charset="0"/>
                <a:cs typeface="Times New Roman" panose="02020603050405020304" pitchFamily="18" charset="0"/>
              </a:rPr>
              <a:t>Цель: продолжать учить детей правильно собирать пирамидку, упражнять в назывании величины кольца (большое, поменьше, самое маленькое).</a:t>
            </a:r>
            <a:br>
              <a:rPr lang="ru-RU" sz="1600" dirty="0">
                <a:solidFill>
                  <a:srgbClr val="1A3557"/>
                </a:solidFill>
                <a:latin typeface="Times New Roman" panose="02020603050405020304" pitchFamily="18" charset="0"/>
                <a:cs typeface="Times New Roman" panose="02020603050405020304" pitchFamily="18" charset="0"/>
              </a:rPr>
            </a:br>
            <a:r>
              <a:rPr lang="ru-RU" sz="1600" dirty="0">
                <a:solidFill>
                  <a:srgbClr val="1A3557"/>
                </a:solidFill>
                <a:latin typeface="Times New Roman" panose="02020603050405020304" pitchFamily="18" charset="0"/>
                <a:cs typeface="Times New Roman" panose="02020603050405020304" pitchFamily="18" charset="0"/>
              </a:rPr>
              <a:t>Игровые правила: кольца нанизывать после сигнала воспитателя.</a:t>
            </a:r>
            <a:br>
              <a:rPr lang="ru-RU" sz="1600" dirty="0">
                <a:solidFill>
                  <a:srgbClr val="1A3557"/>
                </a:solidFill>
                <a:latin typeface="Times New Roman" panose="02020603050405020304" pitchFamily="18" charset="0"/>
                <a:cs typeface="Times New Roman" panose="02020603050405020304" pitchFamily="18" charset="0"/>
              </a:rPr>
            </a:br>
            <a:r>
              <a:rPr lang="ru-RU" sz="1600" i="1" u="sng" dirty="0">
                <a:solidFill>
                  <a:srgbClr val="1A3557"/>
                </a:solidFill>
                <a:latin typeface="Times New Roman" panose="02020603050405020304" pitchFamily="18" charset="0"/>
                <a:cs typeface="Times New Roman" panose="02020603050405020304" pitchFamily="18" charset="0"/>
              </a:rPr>
              <a:t>Ход игры</a:t>
            </a:r>
            <a:br>
              <a:rPr lang="ru-RU" sz="1600" i="1" u="sng" dirty="0">
                <a:solidFill>
                  <a:srgbClr val="1A3557"/>
                </a:solidFill>
                <a:latin typeface="Times New Roman" panose="02020603050405020304" pitchFamily="18" charset="0"/>
                <a:cs typeface="Times New Roman" panose="02020603050405020304" pitchFamily="18" charset="0"/>
              </a:rPr>
            </a:br>
            <a:r>
              <a:rPr lang="ru-RU" sz="1600" dirty="0">
                <a:solidFill>
                  <a:srgbClr val="1A3557"/>
                </a:solidFill>
                <a:latin typeface="Times New Roman" panose="02020603050405020304" pitchFamily="18" charset="0"/>
                <a:cs typeface="Times New Roman" panose="02020603050405020304" pitchFamily="18" charset="0"/>
              </a:rPr>
              <a:t>Играть с небольшой группой детей. Воспитатель, посадив детей за стол, раздаёт всем по пирамидке. Рассматривая свою пирамидку, привлекает к ней внимание детей: «Какое кольцо внизу: большое или маленькое? (большое). А кольцо над ним какое? (поменьше). Запомните, внизу находится самое большое кольцо. А наверху какое? А теперь поиграем. Сначала разберём пирамидки. А когда я стукну колечком по столу, вы начнёте быстро собирать пирамидку. Надо собрать её правильно. Кто скорее соберёт, тот выиграет и получит приз»</a:t>
            </a:r>
            <a:br>
              <a:rPr lang="ru-RU" sz="1600" dirty="0">
                <a:solidFill>
                  <a:srgbClr val="1A3557"/>
                </a:solidFill>
                <a:latin typeface="Times New Roman" panose="02020603050405020304" pitchFamily="18" charset="0"/>
                <a:cs typeface="Times New Roman" panose="02020603050405020304" pitchFamily="18" charset="0"/>
              </a:rPr>
            </a:br>
            <a:r>
              <a:rPr lang="ru-RU" sz="1600" dirty="0">
                <a:solidFill>
                  <a:srgbClr val="1A3557"/>
                </a:solidFill>
                <a:latin typeface="Times New Roman" panose="02020603050405020304" pitchFamily="18" charset="0"/>
                <a:cs typeface="Times New Roman" panose="02020603050405020304" pitchFamily="18" charset="0"/>
              </a:rPr>
              <a:t>Воспитатель напоминает, что нужно каждый раз искать самое большое колечко.</a:t>
            </a:r>
          </a:p>
          <a:p>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smtClean="0">
              <a:solidFill>
                <a:srgbClr val="1A3557"/>
              </a:solidFill>
              <a:latin typeface="Times New Roman" panose="02020603050405020304" pitchFamily="18" charset="0"/>
              <a:cs typeface="Times New Roman" panose="02020603050405020304" pitchFamily="18" charset="0"/>
            </a:endParaRPr>
          </a:p>
          <a:p>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334254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84394"/>
            <a:ext cx="8496944" cy="369332"/>
          </a:xfrm>
          <a:prstGeom prst="rect">
            <a:avLst/>
          </a:prstGeom>
          <a:noFill/>
        </p:spPr>
        <p:txBody>
          <a:bodyPr wrap="square" rtlCol="0">
            <a:spAutoFit/>
          </a:bodyPr>
          <a:lstStyle/>
          <a:p>
            <a:pPr algn="ctr"/>
            <a:r>
              <a:rPr lang="ru-RU" b="1" dirty="0" smtClean="0">
                <a:solidFill>
                  <a:srgbClr val="FF0000"/>
                </a:solidFill>
              </a:rPr>
              <a:t>СЮЖЕТНО-РОЛЕВЫЕ ИГРЫ</a:t>
            </a:r>
            <a:endParaRPr lang="ru-RU" b="1" dirty="0">
              <a:solidFill>
                <a:srgbClr val="FF0000"/>
              </a:solidFill>
            </a:endParaRPr>
          </a:p>
        </p:txBody>
      </p:sp>
      <p:sp>
        <p:nvSpPr>
          <p:cNvPr id="4" name="TextBox 3"/>
          <p:cNvSpPr txBox="1"/>
          <p:nvPr/>
        </p:nvSpPr>
        <p:spPr>
          <a:xfrm>
            <a:off x="395536" y="980728"/>
            <a:ext cx="8496944" cy="4770537"/>
          </a:xfrm>
          <a:prstGeom prst="rect">
            <a:avLst/>
          </a:prstGeom>
          <a:noFill/>
        </p:spPr>
        <p:txBody>
          <a:bodyPr wrap="square" rtlCol="0">
            <a:spAutoFit/>
          </a:bodyPr>
          <a:lstStyle/>
          <a:p>
            <a:r>
              <a:rPr lang="ru-RU" sz="1600" b="1" dirty="0" smtClean="0">
                <a:solidFill>
                  <a:srgbClr val="1A3557"/>
                </a:solidFill>
                <a:latin typeface="Verdana"/>
              </a:rPr>
              <a:t>                                    </a:t>
            </a:r>
            <a:r>
              <a:rPr lang="ru-RU" sz="1600" b="1" dirty="0" smtClean="0">
                <a:solidFill>
                  <a:srgbClr val="7030A0"/>
                </a:solidFill>
                <a:latin typeface="Verdana"/>
              </a:rPr>
              <a:t>НА </a:t>
            </a:r>
            <a:r>
              <a:rPr lang="ru-RU" sz="1600" b="1" dirty="0">
                <a:solidFill>
                  <a:srgbClr val="7030A0"/>
                </a:solidFill>
                <a:latin typeface="Verdana"/>
              </a:rPr>
              <a:t>ПТИЧЬЕМ ДВОРЕ</a:t>
            </a:r>
            <a:r>
              <a:rPr lang="ru-RU" sz="1600" dirty="0">
                <a:solidFill>
                  <a:srgbClr val="7030A0"/>
                </a:solidFill>
                <a:latin typeface="Verdana"/>
              </a:rPr>
              <a:t> </a:t>
            </a:r>
            <a:r>
              <a:rPr lang="ru-RU" sz="1600" dirty="0">
                <a:solidFill>
                  <a:srgbClr val="7030A0"/>
                </a:solidFill>
              </a:rPr>
              <a:t/>
            </a:r>
            <a:br>
              <a:rPr lang="ru-RU" sz="1600" dirty="0">
                <a:solidFill>
                  <a:srgbClr val="7030A0"/>
                </a:solidFill>
              </a:rPr>
            </a:br>
            <a:r>
              <a:rPr lang="ru-RU" sz="1600" dirty="0">
                <a:solidFill>
                  <a:srgbClr val="1A3557"/>
                </a:solidFill>
                <a:latin typeface="Verdana"/>
              </a:rPr>
              <a:t>Цель: закрепить знания детей о том, как кричат домашние птицы, развивать правильное звукопроизношение.</a:t>
            </a:r>
            <a:r>
              <a:rPr lang="ru-RU" sz="1600" dirty="0"/>
              <a:t/>
            </a:r>
            <a:br>
              <a:rPr lang="ru-RU" sz="1600" dirty="0"/>
            </a:br>
            <a:r>
              <a:rPr lang="ru-RU" sz="1600" dirty="0">
                <a:solidFill>
                  <a:srgbClr val="1A3557"/>
                </a:solidFill>
                <a:latin typeface="Verdana"/>
              </a:rPr>
              <a:t>Игровые правила: все громко хором произносят звуки, подражая птицам.</a:t>
            </a:r>
            <a:r>
              <a:rPr lang="ru-RU" sz="1600" dirty="0"/>
              <a:t/>
            </a:r>
            <a:br>
              <a:rPr lang="ru-RU" sz="1600" dirty="0"/>
            </a:br>
            <a:r>
              <a:rPr lang="ru-RU" sz="1600" i="1" u="sng" dirty="0">
                <a:solidFill>
                  <a:srgbClr val="1A3557"/>
                </a:solidFill>
                <a:latin typeface="Verdana"/>
              </a:rPr>
              <a:t>Ход игры</a:t>
            </a:r>
            <a:r>
              <a:rPr lang="ru-RU" sz="1600" dirty="0"/>
              <a:t/>
            </a:r>
            <a:br>
              <a:rPr lang="ru-RU" sz="1600" dirty="0"/>
            </a:br>
            <a:r>
              <a:rPr lang="ru-RU" sz="1600" dirty="0">
                <a:solidFill>
                  <a:srgbClr val="1A3557"/>
                </a:solidFill>
                <a:latin typeface="Verdana"/>
              </a:rPr>
              <a:t>Воспитатель предлагает детям вспомнить, как кричат гуси, утки, куры. Дети хором произносят звуки. «Вот хорошо, вы все вспомнили, как по-разному кричат домашние птицы. А как воркует голубь?» Если дети затрудняются, педагог сам произносит: «</a:t>
            </a:r>
            <a:r>
              <a:rPr lang="ru-RU" sz="1600" dirty="0" err="1">
                <a:solidFill>
                  <a:srgbClr val="1A3557"/>
                </a:solidFill>
                <a:latin typeface="Verdana"/>
              </a:rPr>
              <a:t>Грру-грру-грру-грру</a:t>
            </a:r>
            <a:r>
              <a:rPr lang="ru-RU" sz="1600" dirty="0">
                <a:solidFill>
                  <a:srgbClr val="1A3557"/>
                </a:solidFill>
                <a:latin typeface="Verdana"/>
              </a:rPr>
              <a:t>!» «А сейчас послушайте стихотворение. Когда я буду называть разных птиц, вы кричите, как они.</a:t>
            </a:r>
            <a:r>
              <a:rPr lang="ru-RU" sz="1600" dirty="0"/>
              <a:t/>
            </a:r>
            <a:br>
              <a:rPr lang="ru-RU" sz="1600" dirty="0"/>
            </a:br>
            <a:r>
              <a:rPr lang="ru-RU" sz="1600" dirty="0">
                <a:solidFill>
                  <a:srgbClr val="1A3557"/>
                </a:solidFill>
                <a:latin typeface="Verdana"/>
              </a:rPr>
              <a:t>Наши уточки с утра ...</a:t>
            </a:r>
            <a:r>
              <a:rPr lang="ru-RU" sz="1600" dirty="0"/>
              <a:t/>
            </a:r>
            <a:br>
              <a:rPr lang="ru-RU" sz="1600" dirty="0"/>
            </a:br>
            <a:r>
              <a:rPr lang="ru-RU" sz="1600" dirty="0">
                <a:solidFill>
                  <a:srgbClr val="1A3557"/>
                </a:solidFill>
                <a:latin typeface="Verdana"/>
              </a:rPr>
              <a:t>Наши гуси у пруда ...</a:t>
            </a:r>
            <a:r>
              <a:rPr lang="ru-RU" sz="1600" dirty="0"/>
              <a:t/>
            </a:r>
            <a:br>
              <a:rPr lang="ru-RU" sz="1600" dirty="0"/>
            </a:br>
            <a:r>
              <a:rPr lang="ru-RU" sz="1600" dirty="0">
                <a:solidFill>
                  <a:srgbClr val="1A3557"/>
                </a:solidFill>
                <a:latin typeface="Verdana"/>
              </a:rPr>
              <a:t>А индюк среди двора ...</a:t>
            </a:r>
            <a:r>
              <a:rPr lang="ru-RU" sz="1600" dirty="0"/>
              <a:t/>
            </a:r>
            <a:br>
              <a:rPr lang="ru-RU" sz="1600" dirty="0"/>
            </a:br>
            <a:r>
              <a:rPr lang="ru-RU" sz="1600" dirty="0">
                <a:solidFill>
                  <a:srgbClr val="1A3557"/>
                </a:solidFill>
                <a:latin typeface="Verdana"/>
              </a:rPr>
              <a:t>Наши гуленьки вверху ...</a:t>
            </a:r>
            <a:r>
              <a:rPr lang="ru-RU" sz="1600" dirty="0"/>
              <a:t/>
            </a:r>
            <a:br>
              <a:rPr lang="ru-RU" sz="1600" dirty="0"/>
            </a:br>
            <a:r>
              <a:rPr lang="ru-RU" sz="1600" dirty="0">
                <a:solidFill>
                  <a:srgbClr val="1A3557"/>
                </a:solidFill>
                <a:latin typeface="Verdana"/>
              </a:rPr>
              <a:t>А как Петя-петушок</a:t>
            </a:r>
            <a:r>
              <a:rPr lang="ru-RU" sz="1600" dirty="0"/>
              <a:t/>
            </a:r>
            <a:br>
              <a:rPr lang="ru-RU" sz="1600" dirty="0"/>
            </a:br>
            <a:r>
              <a:rPr lang="ru-RU" sz="1600" dirty="0">
                <a:solidFill>
                  <a:srgbClr val="1A3557"/>
                </a:solidFill>
                <a:latin typeface="Verdana"/>
              </a:rPr>
              <a:t>Ранним-рано поутру </a:t>
            </a:r>
            <a:r>
              <a:rPr lang="ru-RU" sz="1600" dirty="0"/>
              <a:t/>
            </a:r>
            <a:br>
              <a:rPr lang="ru-RU" sz="1600" dirty="0"/>
            </a:br>
            <a:r>
              <a:rPr lang="ru-RU" sz="1600" dirty="0">
                <a:solidFill>
                  <a:srgbClr val="1A3557"/>
                </a:solidFill>
                <a:latin typeface="Verdana"/>
              </a:rPr>
              <a:t>Нам споёт ...!</a:t>
            </a:r>
            <a:r>
              <a:rPr lang="ru-RU" sz="1600" dirty="0"/>
              <a:t/>
            </a:r>
            <a:br>
              <a:rPr lang="ru-RU" sz="1600" dirty="0"/>
            </a:br>
            <a:r>
              <a:rPr lang="ru-RU" sz="1600" dirty="0">
                <a:solidFill>
                  <a:srgbClr val="1A3557"/>
                </a:solidFill>
                <a:latin typeface="Verdana"/>
              </a:rPr>
              <a:t>В следующий раз воспитатель делит всех детей на группы: «уточки», «гуси» и др.</a:t>
            </a:r>
            <a:endParaRPr lang="ru-RU" sz="1600" dirty="0"/>
          </a:p>
        </p:txBody>
      </p:sp>
    </p:spTree>
    <p:extLst>
      <p:ext uri="{BB962C8B-B14F-4D97-AF65-F5344CB8AC3E}">
        <p14:creationId xmlns:p14="http://schemas.microsoft.com/office/powerpoint/2010/main" val="65056348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63688" y="116632"/>
            <a:ext cx="5832046" cy="923330"/>
          </a:xfrm>
          <a:prstGeom prst="rect">
            <a:avLst/>
          </a:prstGeom>
          <a:noFill/>
        </p:spPr>
        <p:txBody>
          <a:bodyPr wrap="none" lIns="91440" tIns="45720" rIns="91440" bIns="45720">
            <a:spAutoFit/>
          </a:bodyPr>
          <a:lstStyle/>
          <a:p>
            <a:pPr algn="ctr"/>
            <a:r>
              <a:rPr lang="ru-RU" sz="5400" b="1" cap="none" spc="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0070C0"/>
                </a:solidFill>
                <a:effectLst>
                  <a:outerShdw blurRad="50800" dist="40000" dir="5400000" algn="tl" rotWithShape="0">
                    <a:srgbClr val="000000">
                      <a:shade val="5000"/>
                      <a:satMod val="120000"/>
                      <a:alpha val="33000"/>
                    </a:srgbClr>
                  </a:outerShdw>
                </a:effectLst>
              </a:rPr>
              <a:t>Ясельная группа</a:t>
            </a:r>
            <a:endParaRPr lang="ru-RU"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0070C0"/>
              </a:solidFill>
              <a:effectLst>
                <a:outerShdw blurRad="50800" dist="40000" dir="5400000" algn="tl" rotWithShape="0">
                  <a:srgbClr val="000000">
                    <a:shade val="5000"/>
                    <a:satMod val="120000"/>
                    <a:alpha val="33000"/>
                  </a:srgbClr>
                </a:outerShdw>
              </a:effectLst>
            </a:endParaRPr>
          </a:p>
        </p:txBody>
      </p:sp>
      <p:sp>
        <p:nvSpPr>
          <p:cNvPr id="4" name="TextBox 3"/>
          <p:cNvSpPr txBox="1"/>
          <p:nvPr/>
        </p:nvSpPr>
        <p:spPr>
          <a:xfrm>
            <a:off x="443601" y="1124744"/>
            <a:ext cx="8208912" cy="5170646"/>
          </a:xfrm>
          <a:prstGeom prst="rect">
            <a:avLst/>
          </a:prstGeom>
          <a:noFill/>
        </p:spPr>
        <p:txBody>
          <a:bodyPr wrap="square" rtlCol="0">
            <a:spAutoFit/>
          </a:bodyPr>
          <a:lstStyle/>
          <a:p>
            <a:pPr algn="ctr"/>
            <a:r>
              <a:rPr lang="ru-RU" sz="2400" b="1" dirty="0">
                <a:solidFill>
                  <a:srgbClr val="FF0000"/>
                </a:solidFill>
                <a:latin typeface="Times New Roman"/>
              </a:rPr>
              <a:t>Дидактическая игра (сенсорное развитие).</a:t>
            </a:r>
            <a:endParaRPr lang="ru-RU" sz="2400" b="1" dirty="0">
              <a:solidFill>
                <a:srgbClr val="FF0000"/>
              </a:solidFill>
              <a:latin typeface="Calibri"/>
            </a:endParaRPr>
          </a:p>
          <a:p>
            <a:pPr algn="ctr"/>
            <a:r>
              <a:rPr lang="ru-RU" b="1" dirty="0" smtClean="0">
                <a:solidFill>
                  <a:srgbClr val="C00000"/>
                </a:solidFill>
                <a:latin typeface="Times New Roman"/>
              </a:rPr>
              <a:t> </a:t>
            </a:r>
            <a:r>
              <a:rPr lang="ru-RU" b="1" dirty="0">
                <a:solidFill>
                  <a:srgbClr val="C00000"/>
                </a:solidFill>
                <a:latin typeface="Times New Roman"/>
              </a:rPr>
              <a:t>«Овощной магазин».</a:t>
            </a:r>
            <a:endParaRPr lang="ru-RU" sz="1600" dirty="0">
              <a:solidFill>
                <a:srgbClr val="C00000"/>
              </a:solidFill>
              <a:latin typeface="Calibri"/>
            </a:endParaRPr>
          </a:p>
          <a:p>
            <a:r>
              <a:rPr lang="ru-RU" dirty="0">
                <a:latin typeface="Times New Roman"/>
              </a:rPr>
              <a:t>Дидактическая задача. Расширять представления о форме, величине, цвете; развивать навыки сравнения предметов.</a:t>
            </a:r>
            <a:endParaRPr lang="ru-RU" sz="1600" dirty="0">
              <a:latin typeface="Calibri"/>
            </a:endParaRPr>
          </a:p>
          <a:p>
            <a:r>
              <a:rPr lang="ru-RU" dirty="0">
                <a:latin typeface="Times New Roman"/>
              </a:rPr>
              <a:t>Игровая задача. Быть хорошими продавцами, правильно отобрать овощи для покупателей.</a:t>
            </a:r>
            <a:endParaRPr lang="ru-RU" sz="1600" dirty="0">
              <a:latin typeface="Calibri"/>
            </a:endParaRPr>
          </a:p>
          <a:p>
            <a:r>
              <a:rPr lang="ru-RU" dirty="0">
                <a:latin typeface="Times New Roman"/>
              </a:rPr>
              <a:t>Игровое правило. Не ошибаться при сортировке товара, не сердить директора ежика.</a:t>
            </a:r>
            <a:endParaRPr lang="ru-RU" sz="1600" dirty="0">
              <a:latin typeface="Calibri"/>
            </a:endParaRPr>
          </a:p>
          <a:p>
            <a:r>
              <a:rPr lang="ru-RU" dirty="0">
                <a:latin typeface="Times New Roman"/>
              </a:rPr>
              <a:t>Ход игры.</a:t>
            </a:r>
            <a:endParaRPr lang="ru-RU" sz="1600" dirty="0">
              <a:latin typeface="Calibri"/>
            </a:endParaRPr>
          </a:p>
          <a:p>
            <a:r>
              <a:rPr lang="ru-RU" dirty="0">
                <a:latin typeface="Times New Roman"/>
              </a:rPr>
              <a:t>Воспитатель приглашает детей в новый овощной магазин. На прилавке много товара: свекла, картошка, морковь, помидоры. Предлагает детям поработать в магазине продавцами. Директор магазина ежик приглашает продавцов и дает им задание: разложить по корзинам так, чтобы покупатели могли быстро его купить: отобрать в корзины овощи круглой формы. Если дети ошибаются, ежик сердито фыркает.</a:t>
            </a:r>
            <a:endParaRPr lang="ru-RU" sz="1600" dirty="0">
              <a:latin typeface="Calibri"/>
            </a:endParaRPr>
          </a:p>
          <a:p>
            <a:r>
              <a:rPr lang="ru-RU" dirty="0">
                <a:latin typeface="Times New Roman"/>
              </a:rPr>
              <a:t>Вариант игры. Можно предложить детям развозить овощи с овощной базы на машинах по детским садам, магазинам (отбирать овощи только красного цвета; упаковывать овощи большей и меньшей величины).</a:t>
            </a:r>
            <a:endParaRPr lang="ru-RU" sz="1600" b="0" i="0" dirty="0">
              <a:effectLst/>
              <a:latin typeface="Calibri"/>
            </a:endParaRPr>
          </a:p>
        </p:txBody>
      </p:sp>
    </p:spTree>
    <p:extLst>
      <p:ext uri="{BB962C8B-B14F-4D97-AF65-F5344CB8AC3E}">
        <p14:creationId xmlns:p14="http://schemas.microsoft.com/office/powerpoint/2010/main" val="2241191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3568" y="476672"/>
            <a:ext cx="8136904" cy="5324535"/>
          </a:xfrm>
          <a:prstGeom prst="rect">
            <a:avLst/>
          </a:prstGeom>
          <a:noFill/>
        </p:spPr>
        <p:txBody>
          <a:bodyPr wrap="square" rtlCol="0">
            <a:spAutoFit/>
          </a:bodyPr>
          <a:lstStyle/>
          <a:p>
            <a:r>
              <a:rPr lang="ru-RU" sz="1600" b="1" dirty="0" smtClean="0">
                <a:solidFill>
                  <a:srgbClr val="1A3557"/>
                </a:solidFill>
                <a:latin typeface="Verdana"/>
              </a:rPr>
              <a:t>                                             </a:t>
            </a:r>
            <a:r>
              <a:rPr lang="ru-RU" sz="1600" b="1" dirty="0" smtClean="0">
                <a:solidFill>
                  <a:srgbClr val="7030A0"/>
                </a:solidFill>
                <a:latin typeface="Verdana"/>
              </a:rPr>
              <a:t>ЗАИНЬКА</a:t>
            </a:r>
            <a:r>
              <a:rPr lang="ru-RU" sz="1600" dirty="0">
                <a:solidFill>
                  <a:srgbClr val="7030A0"/>
                </a:solidFill>
                <a:latin typeface="Verdana"/>
              </a:rPr>
              <a:t> </a:t>
            </a:r>
            <a:r>
              <a:rPr lang="ru-RU" sz="1600" dirty="0">
                <a:solidFill>
                  <a:srgbClr val="1A3557"/>
                </a:solidFill>
                <a:latin typeface="Verdana"/>
              </a:rPr>
              <a:t/>
            </a:r>
            <a:br>
              <a:rPr lang="ru-RU" sz="1600" dirty="0">
                <a:solidFill>
                  <a:srgbClr val="1A3557"/>
                </a:solidFill>
                <a:latin typeface="Verdana"/>
              </a:rPr>
            </a:br>
            <a:r>
              <a:rPr lang="ru-RU" sz="1600" dirty="0">
                <a:solidFill>
                  <a:srgbClr val="1A3557"/>
                </a:solidFill>
                <a:latin typeface="Verdana"/>
              </a:rPr>
              <a:t>Цель: продолжать учить детей согласовывать слова с действиями, воспитывать доброжелательность.</a:t>
            </a:r>
            <a:br>
              <a:rPr lang="ru-RU" sz="1600" dirty="0">
                <a:solidFill>
                  <a:srgbClr val="1A3557"/>
                </a:solidFill>
                <a:latin typeface="Verdana"/>
              </a:rPr>
            </a:br>
            <a:r>
              <a:rPr lang="ru-RU" sz="1600" dirty="0">
                <a:solidFill>
                  <a:srgbClr val="1A3557"/>
                </a:solidFill>
                <a:latin typeface="Verdana"/>
              </a:rPr>
              <a:t>Игровые правила: заинька может выбежать из круга после того, как попляшет.</a:t>
            </a:r>
            <a:br>
              <a:rPr lang="ru-RU" sz="1600" dirty="0">
                <a:solidFill>
                  <a:srgbClr val="1A3557"/>
                </a:solidFill>
                <a:latin typeface="Verdana"/>
              </a:rPr>
            </a:br>
            <a:r>
              <a:rPr lang="ru-RU" sz="1600" i="1" u="sng" dirty="0">
                <a:solidFill>
                  <a:srgbClr val="1A3557"/>
                </a:solidFill>
                <a:latin typeface="Verdana"/>
              </a:rPr>
              <a:t>Ход игры</a:t>
            </a:r>
            <a:r>
              <a:rPr lang="ru-RU" sz="1600" dirty="0">
                <a:solidFill>
                  <a:srgbClr val="1A3557"/>
                </a:solidFill>
                <a:latin typeface="Verdana"/>
              </a:rPr>
              <a:t/>
            </a:r>
            <a:br>
              <a:rPr lang="ru-RU" sz="1600" dirty="0">
                <a:solidFill>
                  <a:srgbClr val="1A3557"/>
                </a:solidFill>
                <a:latin typeface="Verdana"/>
              </a:rPr>
            </a:br>
            <a:r>
              <a:rPr lang="ru-RU" sz="1600" dirty="0">
                <a:solidFill>
                  <a:srgbClr val="1A3557"/>
                </a:solidFill>
                <a:latin typeface="Verdana"/>
              </a:rPr>
              <a:t>Дети вместе с воспитателем становятся в круг. После того, как считалочкой выбрали зайчика и он вошёл в круг, дети ходят по кругу и приговаривают:</a:t>
            </a:r>
            <a:br>
              <a:rPr lang="ru-RU" sz="1600" dirty="0">
                <a:solidFill>
                  <a:srgbClr val="1A3557"/>
                </a:solidFill>
                <a:latin typeface="Verdana"/>
              </a:rPr>
            </a:br>
            <a:r>
              <a:rPr lang="ru-RU" sz="1600" dirty="0">
                <a:solidFill>
                  <a:srgbClr val="1A3557"/>
                </a:solidFill>
                <a:latin typeface="Verdana"/>
              </a:rPr>
              <a:t>Заинька, по </a:t>
            </a:r>
            <a:r>
              <a:rPr lang="ru-RU" sz="1600" dirty="0" err="1">
                <a:solidFill>
                  <a:srgbClr val="1A3557"/>
                </a:solidFill>
                <a:latin typeface="Verdana"/>
              </a:rPr>
              <a:t>сенчикам</a:t>
            </a:r>
            <a:r>
              <a:rPr lang="ru-RU" sz="1600" dirty="0">
                <a:solidFill>
                  <a:srgbClr val="1A3557"/>
                </a:solidFill>
                <a:latin typeface="Verdana"/>
              </a:rPr>
              <a:t> </a:t>
            </a:r>
            <a:br>
              <a:rPr lang="ru-RU" sz="1600" dirty="0">
                <a:solidFill>
                  <a:srgbClr val="1A3557"/>
                </a:solidFill>
                <a:latin typeface="Verdana"/>
              </a:rPr>
            </a:br>
            <a:r>
              <a:rPr lang="ru-RU" sz="1600" dirty="0">
                <a:solidFill>
                  <a:srgbClr val="1A3557"/>
                </a:solidFill>
                <a:latin typeface="Verdana"/>
              </a:rPr>
              <a:t>Гуляй, погуливай!</a:t>
            </a:r>
            <a:br>
              <a:rPr lang="ru-RU" sz="1600" dirty="0">
                <a:solidFill>
                  <a:srgbClr val="1A3557"/>
                </a:solidFill>
                <a:latin typeface="Verdana"/>
              </a:rPr>
            </a:br>
            <a:r>
              <a:rPr lang="ru-RU" sz="1600" dirty="0">
                <a:solidFill>
                  <a:srgbClr val="1A3557"/>
                </a:solidFill>
                <a:latin typeface="Verdana"/>
              </a:rPr>
              <a:t>Серенький, по новеньким</a:t>
            </a:r>
            <a:br>
              <a:rPr lang="ru-RU" sz="1600" dirty="0">
                <a:solidFill>
                  <a:srgbClr val="1A3557"/>
                </a:solidFill>
                <a:latin typeface="Verdana"/>
              </a:rPr>
            </a:br>
            <a:r>
              <a:rPr lang="ru-RU" sz="1600" dirty="0">
                <a:solidFill>
                  <a:srgbClr val="1A3557"/>
                </a:solidFill>
                <a:latin typeface="Verdana"/>
              </a:rPr>
              <a:t>Гуляй-погуливай!</a:t>
            </a:r>
            <a:br>
              <a:rPr lang="ru-RU" sz="1600" dirty="0">
                <a:solidFill>
                  <a:srgbClr val="1A3557"/>
                </a:solidFill>
                <a:latin typeface="Verdana"/>
              </a:rPr>
            </a:br>
            <a:r>
              <a:rPr lang="ru-RU" sz="1600" dirty="0">
                <a:solidFill>
                  <a:srgbClr val="1A3557"/>
                </a:solidFill>
                <a:latin typeface="Verdana"/>
              </a:rPr>
              <a:t>Некуда заиньке выскочить,</a:t>
            </a:r>
            <a:br>
              <a:rPr lang="ru-RU" sz="1600" dirty="0">
                <a:solidFill>
                  <a:srgbClr val="1A3557"/>
                </a:solidFill>
                <a:latin typeface="Verdana"/>
              </a:rPr>
            </a:br>
            <a:r>
              <a:rPr lang="ru-RU" sz="1600" dirty="0">
                <a:solidFill>
                  <a:srgbClr val="1A3557"/>
                </a:solidFill>
                <a:latin typeface="Verdana"/>
              </a:rPr>
              <a:t>Некуда серому выскочить!</a:t>
            </a:r>
            <a:br>
              <a:rPr lang="ru-RU" sz="1600" dirty="0">
                <a:solidFill>
                  <a:srgbClr val="1A3557"/>
                </a:solidFill>
                <a:latin typeface="Verdana"/>
              </a:rPr>
            </a:br>
            <a:r>
              <a:rPr lang="ru-RU" sz="1600" dirty="0">
                <a:solidFill>
                  <a:srgbClr val="1A3557"/>
                </a:solidFill>
                <a:latin typeface="Verdana"/>
              </a:rPr>
              <a:t>Серенький, попляшешь – выпустят!</a:t>
            </a:r>
            <a:br>
              <a:rPr lang="ru-RU" sz="1600" dirty="0">
                <a:solidFill>
                  <a:srgbClr val="1A3557"/>
                </a:solidFill>
                <a:latin typeface="Verdana"/>
              </a:rPr>
            </a:br>
            <a:r>
              <a:rPr lang="ru-RU" sz="1600" dirty="0">
                <a:solidFill>
                  <a:srgbClr val="1A3557"/>
                </a:solidFill>
                <a:latin typeface="Verdana"/>
              </a:rPr>
              <a:t>Воспитатель с детьми напевает мелодию плясовой, все хлопают в ладоши, зайчик пляшет. После этого зайчика выпускают из круга и выбирают нового. Игра повторяется 2-3 раза.</a:t>
            </a:r>
          </a:p>
          <a:p>
            <a:r>
              <a:rPr lang="ru-RU" dirty="0"/>
              <a:t/>
            </a:r>
            <a:br>
              <a:rPr lang="ru-RU" dirty="0"/>
            </a:br>
            <a:endParaRPr lang="ru-RU" dirty="0"/>
          </a:p>
        </p:txBody>
      </p:sp>
    </p:spTree>
    <p:extLst>
      <p:ext uri="{BB962C8B-B14F-4D97-AF65-F5344CB8AC3E}">
        <p14:creationId xmlns:p14="http://schemas.microsoft.com/office/powerpoint/2010/main" val="350654957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7624" y="404664"/>
            <a:ext cx="7128792" cy="5262979"/>
          </a:xfrm>
          <a:prstGeom prst="rect">
            <a:avLst/>
          </a:prstGeom>
          <a:noFill/>
        </p:spPr>
        <p:txBody>
          <a:bodyPr wrap="square" rtlCol="0">
            <a:spAutoFit/>
          </a:bodyPr>
          <a:lstStyle/>
          <a:p>
            <a:r>
              <a:rPr lang="ru-RU" sz="1600" b="1" dirty="0" smtClean="0">
                <a:solidFill>
                  <a:srgbClr val="7030A0"/>
                </a:solidFill>
                <a:latin typeface="Verdana"/>
              </a:rPr>
              <a:t>                                     НОВАЯ </a:t>
            </a:r>
            <a:r>
              <a:rPr lang="ru-RU" sz="1600" b="1" dirty="0">
                <a:solidFill>
                  <a:srgbClr val="7030A0"/>
                </a:solidFill>
                <a:latin typeface="Verdana"/>
              </a:rPr>
              <a:t>КУКЛА</a:t>
            </a:r>
            <a:r>
              <a:rPr lang="ru-RU" sz="1600" dirty="0">
                <a:solidFill>
                  <a:srgbClr val="7030A0"/>
                </a:solidFill>
                <a:latin typeface="Verdana"/>
              </a:rPr>
              <a:t> </a:t>
            </a:r>
            <a:endParaRPr lang="ru-RU" sz="1600" dirty="0" smtClean="0">
              <a:solidFill>
                <a:srgbClr val="7030A0"/>
              </a:solidFill>
              <a:latin typeface="Verdana"/>
            </a:endParaRPr>
          </a:p>
          <a:p>
            <a:r>
              <a:rPr lang="ru-RU" sz="1600" dirty="0">
                <a:solidFill>
                  <a:srgbClr val="7030A0"/>
                </a:solidFill>
                <a:latin typeface="Verdana"/>
              </a:rPr>
              <a:t/>
            </a:r>
            <a:br>
              <a:rPr lang="ru-RU" sz="1600" dirty="0">
                <a:solidFill>
                  <a:srgbClr val="7030A0"/>
                </a:solidFill>
                <a:latin typeface="Verdana"/>
              </a:rPr>
            </a:br>
            <a:r>
              <a:rPr lang="ru-RU" sz="1600" dirty="0">
                <a:solidFill>
                  <a:srgbClr val="1A3557"/>
                </a:solidFill>
                <a:latin typeface="Verdana"/>
              </a:rPr>
              <a:t>Цель: учить детей правильно называть предметы обстановки в группе, уточнить их назначение, активизировать речь детей, воспитывать внимательное, доброе отношение к новеньким.</a:t>
            </a:r>
            <a:br>
              <a:rPr lang="ru-RU" sz="1600" dirty="0">
                <a:solidFill>
                  <a:srgbClr val="1A3557"/>
                </a:solidFill>
                <a:latin typeface="Verdana"/>
              </a:rPr>
            </a:br>
            <a:r>
              <a:rPr lang="ru-RU" sz="1600" dirty="0">
                <a:solidFill>
                  <a:srgbClr val="1A3557"/>
                </a:solidFill>
                <a:latin typeface="Verdana"/>
              </a:rPr>
              <a:t>Игровые правила: называть тот предмет, к которому подошла кукла. Отвечает тот, к кому кукла обращается или хором.</a:t>
            </a:r>
            <a:br>
              <a:rPr lang="ru-RU" sz="1600" dirty="0">
                <a:solidFill>
                  <a:srgbClr val="1A3557"/>
                </a:solidFill>
                <a:latin typeface="Verdana"/>
              </a:rPr>
            </a:br>
            <a:r>
              <a:rPr lang="ru-RU" sz="1600" i="1" u="sng" dirty="0">
                <a:solidFill>
                  <a:srgbClr val="1A3557"/>
                </a:solidFill>
                <a:latin typeface="Verdana"/>
              </a:rPr>
              <a:t>Ход игры:</a:t>
            </a:r>
            <a:r>
              <a:rPr lang="ru-RU" sz="1600" dirty="0">
                <a:solidFill>
                  <a:srgbClr val="1A3557"/>
                </a:solidFill>
                <a:latin typeface="Verdana"/>
              </a:rPr>
              <a:t/>
            </a:r>
            <a:br>
              <a:rPr lang="ru-RU" sz="1600" dirty="0">
                <a:solidFill>
                  <a:srgbClr val="1A3557"/>
                </a:solidFill>
                <a:latin typeface="Verdana"/>
              </a:rPr>
            </a:br>
            <a:r>
              <a:rPr lang="ru-RU" sz="1600" dirty="0">
                <a:solidFill>
                  <a:srgbClr val="1A3557"/>
                </a:solidFill>
                <a:latin typeface="Verdana"/>
              </a:rPr>
              <a:t>Дети сидят на стульчиках, воспитатель готовится начать беседу, вдруг раздаётся стук в дверь. «Кто к нам идёт? Как тебя зовут, девочка?» Воспитатель прижимает куклу к щеке, имитируя секретный ответ. «Гостью зовут Валя. Она хочет остаться у нас жить, в нашей группе. Покажем ей нашу комнату?» </a:t>
            </a:r>
            <a:br>
              <a:rPr lang="ru-RU" sz="1600" dirty="0">
                <a:solidFill>
                  <a:srgbClr val="1A3557"/>
                </a:solidFill>
                <a:latin typeface="Verdana"/>
              </a:rPr>
            </a:br>
            <a:r>
              <a:rPr lang="ru-RU" sz="1600" dirty="0">
                <a:solidFill>
                  <a:srgbClr val="1A3557"/>
                </a:solidFill>
                <a:latin typeface="Verdana"/>
              </a:rPr>
              <a:t>Воспитатель с куклой вместе подходит то к одному, то к другому предмету. Имитируя вопросы куклы, спрашивает: «А это что у вас?» Дети отвечают. Кукла Валя знакомится с игрушками и предметами, которые есть в группе, узнаёт , для чего они нужны, удивляется, хвалит за порядок, благодарит за внимание к ней.</a:t>
            </a:r>
          </a:p>
          <a:p>
            <a:r>
              <a:rPr lang="ru-RU" sz="1600" dirty="0">
                <a:solidFill>
                  <a:srgbClr val="1A3557"/>
                </a:solidFill>
                <a:latin typeface="Verdana"/>
              </a:rPr>
              <a:t> </a:t>
            </a:r>
            <a:endParaRPr lang="ru-RU" sz="1600" b="0" i="0" dirty="0">
              <a:solidFill>
                <a:srgbClr val="1A3557"/>
              </a:solidFill>
              <a:effectLst/>
              <a:latin typeface="Verdana"/>
            </a:endParaRPr>
          </a:p>
        </p:txBody>
      </p:sp>
    </p:spTree>
    <p:extLst>
      <p:ext uri="{BB962C8B-B14F-4D97-AF65-F5344CB8AC3E}">
        <p14:creationId xmlns:p14="http://schemas.microsoft.com/office/powerpoint/2010/main" val="313705251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01304"/>
            <a:ext cx="8064896" cy="584775"/>
          </a:xfrm>
          <a:prstGeom prst="rect">
            <a:avLst/>
          </a:prstGeom>
          <a:noFill/>
        </p:spPr>
        <p:txBody>
          <a:bodyPr wrap="square" rtlCol="0">
            <a:spAutoFit/>
          </a:bodyPr>
          <a:lstStyle/>
          <a:p>
            <a:pPr algn="ctr"/>
            <a:r>
              <a:rPr lang="ru-RU" sz="3200" b="1" dirty="0" smtClean="0">
                <a:solidFill>
                  <a:schemeClr val="accent1"/>
                </a:solidFill>
              </a:rPr>
              <a:t>СРЕДНЯЯ ГРУППА </a:t>
            </a:r>
            <a:endParaRPr lang="ru-RU" sz="3200" b="1" dirty="0">
              <a:solidFill>
                <a:schemeClr val="accent1"/>
              </a:solidFill>
            </a:endParaRPr>
          </a:p>
        </p:txBody>
      </p:sp>
      <p:sp>
        <p:nvSpPr>
          <p:cNvPr id="3" name="TextBox 2"/>
          <p:cNvSpPr txBox="1"/>
          <p:nvPr/>
        </p:nvSpPr>
        <p:spPr>
          <a:xfrm>
            <a:off x="757459" y="620688"/>
            <a:ext cx="7776864" cy="7386638"/>
          </a:xfrm>
          <a:prstGeom prst="rect">
            <a:avLst/>
          </a:prstGeom>
          <a:noFill/>
        </p:spPr>
        <p:txBody>
          <a:bodyPr wrap="square" rtlCol="0">
            <a:spAutoFit/>
          </a:bodyPr>
          <a:lstStyle/>
          <a:p>
            <a:pPr algn="ctr"/>
            <a:r>
              <a:rPr lang="ru-RU" sz="1400" b="1" dirty="0" smtClean="0">
                <a:solidFill>
                  <a:srgbClr val="C00000"/>
                </a:solidFill>
              </a:rPr>
              <a:t>         ПОДВИЖНЫЕ ИГРЫ</a:t>
            </a:r>
          </a:p>
          <a:p>
            <a:pPr indent="449580" algn="ctr"/>
            <a:r>
              <a:rPr lang="ru-RU" sz="1400" b="1" dirty="0">
                <a:solidFill>
                  <a:srgbClr val="000000"/>
                </a:solidFill>
                <a:latin typeface="Times New Roman"/>
              </a:rPr>
              <a:t>ЛИСА В </a:t>
            </a:r>
            <a:r>
              <a:rPr lang="ru-RU" sz="1400" b="1" dirty="0" smtClean="0">
                <a:solidFill>
                  <a:srgbClr val="000000"/>
                </a:solidFill>
                <a:latin typeface="Times New Roman"/>
              </a:rPr>
              <a:t>КУРЯТНИКЕ</a:t>
            </a:r>
            <a:endParaRPr lang="ru-RU" sz="1400" dirty="0">
              <a:solidFill>
                <a:srgbClr val="000000"/>
              </a:solidFill>
              <a:latin typeface="Arial"/>
            </a:endParaRPr>
          </a:p>
          <a:p>
            <a:pPr algn="just"/>
            <a:r>
              <a:rPr lang="ru-RU" sz="1400" b="1" u="sng" dirty="0">
                <a:solidFill>
                  <a:srgbClr val="000000"/>
                </a:solidFill>
                <a:latin typeface="Times New Roman"/>
              </a:rPr>
              <a:t>Задачи:</a:t>
            </a:r>
            <a:r>
              <a:rPr lang="ru-RU" sz="1400" dirty="0">
                <a:solidFill>
                  <a:srgbClr val="000000"/>
                </a:solidFill>
                <a:latin typeface="Times New Roman"/>
              </a:rPr>
              <a:t> Развивать у детей ловкость и умение выполнять движение по сигналу, упражнять в беге с </a:t>
            </a:r>
            <a:r>
              <a:rPr lang="ru-RU" sz="1400" dirty="0" err="1">
                <a:solidFill>
                  <a:srgbClr val="000000"/>
                </a:solidFill>
                <a:latin typeface="Times New Roman"/>
              </a:rPr>
              <a:t>увертыванием</a:t>
            </a:r>
            <a:r>
              <a:rPr lang="ru-RU" sz="1400" dirty="0">
                <a:solidFill>
                  <a:srgbClr val="000000"/>
                </a:solidFill>
                <a:latin typeface="Times New Roman"/>
              </a:rPr>
              <a:t>, в ловле, в лазании, прыжках в глубину.</a:t>
            </a:r>
            <a:endParaRPr lang="ru-RU" sz="1400" dirty="0">
              <a:solidFill>
                <a:srgbClr val="000000"/>
              </a:solidFill>
              <a:latin typeface="Arial"/>
            </a:endParaRPr>
          </a:p>
          <a:p>
            <a:pPr algn="just"/>
            <a:r>
              <a:rPr lang="ru-RU" sz="1400" b="1" u="sng" dirty="0">
                <a:solidFill>
                  <a:srgbClr val="000000"/>
                </a:solidFill>
                <a:latin typeface="Times New Roman"/>
              </a:rPr>
              <a:t>Описание:</a:t>
            </a:r>
            <a:r>
              <a:rPr lang="ru-RU" sz="1400" dirty="0">
                <a:solidFill>
                  <a:srgbClr val="000000"/>
                </a:solidFill>
                <a:latin typeface="Times New Roman"/>
              </a:rPr>
              <a:t> На одной стороне площадки отчерчивается курятник. В курятнике на насесте (на скамейках) располагаются куры, дети стоят на скамейках. На другой стороне площадки находится нора лисы. Все остальное место – двор. Один из играющих назначается лисой, остальные куры – они ходят и бегают по двору, клюют зерна, хлопают крыльями. По сигналу «Лиса» куры убегают в курятник, взбираются на насест, а лиса старается утащить курицу, не успевшую взобраться на насест. Отводит ее в свою нору. Куры спрыгивают с насеста и игра возобновляется.</a:t>
            </a:r>
            <a:endParaRPr lang="ru-RU" sz="1400" dirty="0">
              <a:solidFill>
                <a:srgbClr val="000000"/>
              </a:solidFill>
              <a:latin typeface="Arial"/>
            </a:endParaRPr>
          </a:p>
          <a:p>
            <a:pPr algn="just"/>
            <a:r>
              <a:rPr lang="ru-RU" sz="1400" b="1" u="sng" dirty="0">
                <a:solidFill>
                  <a:srgbClr val="000000"/>
                </a:solidFill>
                <a:latin typeface="Times New Roman"/>
              </a:rPr>
              <a:t>Правила:</a:t>
            </a:r>
            <a:endParaRPr lang="ru-RU" sz="1400" dirty="0">
              <a:solidFill>
                <a:srgbClr val="000000"/>
              </a:solidFill>
              <a:latin typeface="Arial"/>
            </a:endParaRPr>
          </a:p>
          <a:p>
            <a:pPr algn="just"/>
            <a:r>
              <a:rPr lang="ru-RU" sz="1400" dirty="0">
                <a:solidFill>
                  <a:srgbClr val="000000"/>
                </a:solidFill>
                <a:latin typeface="Times New Roman"/>
              </a:rPr>
              <a:t>Лиса может ловить кур, а куры могут взбираться на насест только по сигналу воспитателя «Лиса!».</a:t>
            </a:r>
            <a:endParaRPr lang="ru-RU" sz="1400" dirty="0">
              <a:solidFill>
                <a:srgbClr val="000000"/>
              </a:solidFill>
              <a:latin typeface="Arial"/>
            </a:endParaRPr>
          </a:p>
          <a:p>
            <a:pPr algn="just"/>
            <a:r>
              <a:rPr lang="ru-RU" sz="1400" b="1" u="sng" dirty="0">
                <a:solidFill>
                  <a:srgbClr val="000000"/>
                </a:solidFill>
                <a:latin typeface="Times New Roman"/>
              </a:rPr>
              <a:t>Варианты</a:t>
            </a:r>
            <a:r>
              <a:rPr lang="ru-RU" sz="1400" dirty="0">
                <a:solidFill>
                  <a:srgbClr val="000000"/>
                </a:solidFill>
                <a:latin typeface="Times New Roman"/>
              </a:rPr>
              <a:t>: Увеличить число </a:t>
            </a:r>
            <a:r>
              <a:rPr lang="ru-RU" sz="1400" dirty="0" err="1">
                <a:solidFill>
                  <a:srgbClr val="000000"/>
                </a:solidFill>
                <a:latin typeface="Times New Roman"/>
              </a:rPr>
              <a:t>ловишек</a:t>
            </a:r>
            <a:r>
              <a:rPr lang="ru-RU" sz="1400" dirty="0">
                <a:solidFill>
                  <a:srgbClr val="000000"/>
                </a:solidFill>
                <a:latin typeface="Times New Roman"/>
              </a:rPr>
              <a:t> – 2 лисы. Курам взбираться на гимнастическую стенку</a:t>
            </a:r>
            <a:r>
              <a:rPr lang="ru-RU" sz="1400" dirty="0" smtClean="0">
                <a:solidFill>
                  <a:srgbClr val="000000"/>
                </a:solidFill>
                <a:latin typeface="Times New Roman"/>
              </a:rPr>
              <a:t>.</a:t>
            </a:r>
          </a:p>
          <a:p>
            <a:pPr indent="449580" algn="ctr"/>
            <a:r>
              <a:rPr lang="ru-RU" sz="1400" b="1" dirty="0">
                <a:solidFill>
                  <a:srgbClr val="000000"/>
                </a:solidFill>
                <a:latin typeface="Times New Roman"/>
              </a:rPr>
              <a:t>У МЕДВЕДЯ ВО БОРУ   (средняя группа)</a:t>
            </a:r>
            <a:endParaRPr lang="ru-RU" sz="1400" dirty="0">
              <a:solidFill>
                <a:srgbClr val="000000"/>
              </a:solidFill>
              <a:latin typeface="Arial"/>
            </a:endParaRPr>
          </a:p>
          <a:p>
            <a:pPr algn="just"/>
            <a:r>
              <a:rPr lang="ru-RU" sz="1400" b="1" u="sng" dirty="0">
                <a:solidFill>
                  <a:srgbClr val="000000"/>
                </a:solidFill>
                <a:latin typeface="Times New Roman"/>
              </a:rPr>
              <a:t>Задачи:</a:t>
            </a:r>
            <a:r>
              <a:rPr lang="ru-RU" sz="1400" dirty="0">
                <a:solidFill>
                  <a:srgbClr val="000000"/>
                </a:solidFill>
                <a:latin typeface="Times New Roman"/>
              </a:rPr>
              <a:t> Развивать у детей выдержку, умение выполнять движения по сигналу, навык коллективного движения. Упражнять в беге по определенному направлению, с </a:t>
            </a:r>
            <a:r>
              <a:rPr lang="ru-RU" sz="1400" dirty="0" err="1">
                <a:solidFill>
                  <a:srgbClr val="000000"/>
                </a:solidFill>
                <a:latin typeface="Times New Roman"/>
              </a:rPr>
              <a:t>увертыванием</a:t>
            </a:r>
            <a:r>
              <a:rPr lang="ru-RU" sz="1400" dirty="0">
                <a:solidFill>
                  <a:srgbClr val="000000"/>
                </a:solidFill>
                <a:latin typeface="Times New Roman"/>
              </a:rPr>
              <a:t>, развивать речь.</a:t>
            </a:r>
            <a:endParaRPr lang="ru-RU" sz="1400" dirty="0">
              <a:solidFill>
                <a:srgbClr val="000000"/>
              </a:solidFill>
              <a:latin typeface="Arial"/>
            </a:endParaRPr>
          </a:p>
          <a:p>
            <a:pPr algn="just"/>
            <a:r>
              <a:rPr lang="ru-RU" sz="1400" b="1" u="sng" dirty="0">
                <a:solidFill>
                  <a:srgbClr val="000000"/>
                </a:solidFill>
                <a:latin typeface="Times New Roman"/>
              </a:rPr>
              <a:t>Описание:</a:t>
            </a:r>
            <a:r>
              <a:rPr lang="ru-RU" sz="1400" dirty="0">
                <a:solidFill>
                  <a:srgbClr val="000000"/>
                </a:solidFill>
                <a:latin typeface="Times New Roman"/>
              </a:rPr>
              <a:t> На одной стороне площадки проводится черта – это опушка леса. За чертой, на расстоянии 2-3 шагов очерчивается место для медведя. На противоположной стороне дом детей. Воспитатель назначает медведя, остальные дети – у себя дома. Воспитатель говорит: «Идите гулять!». Дети направляются к опушке леса, собирая ягоды, грибы, имитируя движения и хором говорят: «У медведя во бору, грибы ягоды беру. А медведь сидит и на нас рычит».  Медведь в это время сидит на своем месте. Когда играющие произносят «Рычит!» медведь встает, дети бегут домой. Медведь старается их поймать – коснуться. Пойманного медведь отводит к себе. После 2-3 пойманных выбирается новый медведь.</a:t>
            </a:r>
            <a:endParaRPr lang="ru-RU" sz="1400" dirty="0">
              <a:solidFill>
                <a:srgbClr val="000000"/>
              </a:solidFill>
              <a:latin typeface="Arial"/>
            </a:endParaRPr>
          </a:p>
          <a:p>
            <a:pPr algn="just"/>
            <a:r>
              <a:rPr lang="ru-RU" sz="1400" b="1" u="sng" dirty="0">
                <a:solidFill>
                  <a:srgbClr val="000000"/>
                </a:solidFill>
                <a:latin typeface="Times New Roman"/>
              </a:rPr>
              <a:t>Правила:</a:t>
            </a:r>
            <a:endParaRPr lang="ru-RU" sz="1400" dirty="0">
              <a:solidFill>
                <a:srgbClr val="000000"/>
              </a:solidFill>
              <a:latin typeface="Arial"/>
            </a:endParaRPr>
          </a:p>
          <a:p>
            <a:pPr algn="just"/>
            <a:r>
              <a:rPr lang="ru-RU" sz="1400" dirty="0">
                <a:solidFill>
                  <a:srgbClr val="000000"/>
                </a:solidFill>
                <a:latin typeface="Times New Roman"/>
              </a:rPr>
              <a:t>Медведь имеет право вставать и ловить, а играющие – убегать домой только после слова «рычит!».</a:t>
            </a:r>
            <a:endParaRPr lang="ru-RU" sz="1400" dirty="0">
              <a:solidFill>
                <a:srgbClr val="000000"/>
              </a:solidFill>
              <a:latin typeface="Arial"/>
            </a:endParaRPr>
          </a:p>
          <a:p>
            <a:pPr algn="just"/>
            <a:r>
              <a:rPr lang="ru-RU" sz="1400" dirty="0">
                <a:solidFill>
                  <a:srgbClr val="000000"/>
                </a:solidFill>
                <a:latin typeface="Times New Roman"/>
              </a:rPr>
              <a:t>Медведь не может ловить детей за линией дома.</a:t>
            </a:r>
            <a:endParaRPr lang="ru-RU" sz="1400" dirty="0">
              <a:solidFill>
                <a:srgbClr val="000000"/>
              </a:solidFill>
              <a:latin typeface="Arial"/>
            </a:endParaRPr>
          </a:p>
          <a:p>
            <a:r>
              <a:rPr lang="ru-RU" sz="1600" dirty="0"/>
              <a:t/>
            </a:r>
            <a:br>
              <a:rPr lang="ru-RU" sz="1600" dirty="0"/>
            </a:br>
            <a:endParaRPr lang="ru-RU" sz="1600" dirty="0">
              <a:solidFill>
                <a:srgbClr val="000000"/>
              </a:solidFill>
              <a:latin typeface="Arial"/>
            </a:endParaRPr>
          </a:p>
          <a:p>
            <a:r>
              <a:rPr lang="ru-RU" dirty="0"/>
              <a:t/>
            </a:r>
            <a:br>
              <a:rPr lang="ru-RU" dirty="0"/>
            </a:br>
            <a:endParaRPr lang="ru-RU" b="1" dirty="0">
              <a:solidFill>
                <a:srgbClr val="C00000"/>
              </a:solidFill>
            </a:endParaRPr>
          </a:p>
        </p:txBody>
      </p:sp>
    </p:spTree>
    <p:extLst>
      <p:ext uri="{BB962C8B-B14F-4D97-AF65-F5344CB8AC3E}">
        <p14:creationId xmlns:p14="http://schemas.microsoft.com/office/powerpoint/2010/main" val="343516829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04664"/>
            <a:ext cx="7776864" cy="5016758"/>
          </a:xfrm>
          <a:prstGeom prst="rect">
            <a:avLst/>
          </a:prstGeom>
          <a:noFill/>
        </p:spPr>
        <p:txBody>
          <a:bodyPr wrap="square" rtlCol="0">
            <a:spAutoFit/>
          </a:bodyPr>
          <a:lstStyle/>
          <a:p>
            <a:pPr indent="449580" algn="ctr"/>
            <a:r>
              <a:rPr lang="ru-RU" sz="1600" b="1" dirty="0">
                <a:solidFill>
                  <a:srgbClr val="000000"/>
                </a:solidFill>
                <a:latin typeface="Times New Roman"/>
              </a:rPr>
              <a:t>ЗАЙЦЫ И ВОЛК   (средняя группа)</a:t>
            </a:r>
            <a:endParaRPr lang="ru-RU" sz="1600" dirty="0">
              <a:solidFill>
                <a:srgbClr val="000000"/>
              </a:solidFill>
              <a:latin typeface="Arial"/>
            </a:endParaRPr>
          </a:p>
          <a:p>
            <a:pPr algn="just"/>
            <a:r>
              <a:rPr lang="ru-RU" sz="1600" b="1" u="sng" dirty="0">
                <a:solidFill>
                  <a:srgbClr val="000000"/>
                </a:solidFill>
                <a:latin typeface="Times New Roman"/>
              </a:rPr>
              <a:t>Задачи:</a:t>
            </a:r>
            <a:r>
              <a:rPr lang="ru-RU" sz="1600" dirty="0">
                <a:solidFill>
                  <a:srgbClr val="000000"/>
                </a:solidFill>
                <a:latin typeface="Times New Roman"/>
              </a:rPr>
              <a:t> Развивать у детей умение выполнять движения по сигналу, упражнять в беге, в прыжках на обеих ногах, в приседании, ловле.</a:t>
            </a:r>
            <a:endParaRPr lang="ru-RU" sz="1600" dirty="0">
              <a:solidFill>
                <a:srgbClr val="000000"/>
              </a:solidFill>
              <a:latin typeface="Arial"/>
            </a:endParaRPr>
          </a:p>
          <a:p>
            <a:pPr algn="just"/>
            <a:r>
              <a:rPr lang="ru-RU" sz="1600" b="1" u="sng" dirty="0">
                <a:solidFill>
                  <a:srgbClr val="000000"/>
                </a:solidFill>
                <a:latin typeface="Times New Roman"/>
              </a:rPr>
              <a:t>Описание:</a:t>
            </a:r>
            <a:r>
              <a:rPr lang="ru-RU" sz="1600" dirty="0">
                <a:solidFill>
                  <a:srgbClr val="000000"/>
                </a:solidFill>
                <a:latin typeface="Times New Roman"/>
              </a:rPr>
              <a:t> Одного из играющих назначают волком, остальные изображают зайцев. На одной стороне площадки зайцы отмечают себе места шишками, камушками, из которых выкладывают кружочки или квадраты. Вначале игры зайцы стоят на своих местах. Волк находится на противоположном конце площадки – в овраге. Воспитатель говорит: «Зайки скачут, скок – скок – скок, на зеленый на лужок. Травку щиплют, слушают, не идет ли волк». Зайцы выпрыгивают из кружков и разбегаются по площадке. Прыгают на 2 ногах, присаживаются, щиплют траву и оглядываются в поисках волка. Воспитатель произносит слово «Волк», волк выходит из оврага и бежит за зайцами, стараясь их поймать, коснуться. Зайцы убегают каждый на свое место, где волк их уже не может настигнуть. Пойманных зайцев волк отводит себе в овраг. После того, как волк поймает 2-3 зайцев, выбирается другой волк.</a:t>
            </a:r>
            <a:endParaRPr lang="ru-RU" sz="1600" dirty="0">
              <a:solidFill>
                <a:srgbClr val="000000"/>
              </a:solidFill>
              <a:latin typeface="Arial"/>
            </a:endParaRPr>
          </a:p>
          <a:p>
            <a:pPr algn="just"/>
            <a:r>
              <a:rPr lang="ru-RU" sz="1600" b="1" u="sng" dirty="0">
                <a:solidFill>
                  <a:srgbClr val="000000"/>
                </a:solidFill>
                <a:latin typeface="Times New Roman"/>
              </a:rPr>
              <a:t>Правила:</a:t>
            </a:r>
            <a:endParaRPr lang="ru-RU" sz="1600" dirty="0">
              <a:solidFill>
                <a:srgbClr val="000000"/>
              </a:solidFill>
              <a:latin typeface="Arial"/>
            </a:endParaRPr>
          </a:p>
          <a:p>
            <a:pPr algn="just"/>
            <a:r>
              <a:rPr lang="ru-RU" sz="1600" dirty="0">
                <a:solidFill>
                  <a:srgbClr val="000000"/>
                </a:solidFill>
                <a:latin typeface="Times New Roman"/>
              </a:rPr>
              <a:t>Зайцы выбегают при словах – зайцы скачут.</a:t>
            </a:r>
            <a:endParaRPr lang="ru-RU" sz="1600" dirty="0">
              <a:solidFill>
                <a:srgbClr val="000000"/>
              </a:solidFill>
              <a:latin typeface="Arial"/>
            </a:endParaRPr>
          </a:p>
          <a:p>
            <a:pPr algn="just"/>
            <a:r>
              <a:rPr lang="ru-RU" sz="1600" dirty="0">
                <a:solidFill>
                  <a:srgbClr val="000000"/>
                </a:solidFill>
                <a:latin typeface="Times New Roman"/>
              </a:rPr>
              <a:t>Возвращаться на места можно лишь после слова «Волк!».</a:t>
            </a:r>
            <a:endParaRPr lang="ru-RU" sz="1600" dirty="0">
              <a:solidFill>
                <a:srgbClr val="000000"/>
              </a:solidFill>
              <a:latin typeface="Arial"/>
            </a:endParaRPr>
          </a:p>
          <a:p>
            <a:pPr algn="just"/>
            <a:r>
              <a:rPr lang="ru-RU" sz="1600" b="1" u="sng" dirty="0">
                <a:solidFill>
                  <a:srgbClr val="000000"/>
                </a:solidFill>
                <a:latin typeface="Times New Roman"/>
              </a:rPr>
              <a:t>Варианты</a:t>
            </a:r>
            <a:r>
              <a:rPr lang="ru-RU" sz="1600" dirty="0">
                <a:solidFill>
                  <a:srgbClr val="000000"/>
                </a:solidFill>
                <a:latin typeface="Times New Roman"/>
              </a:rPr>
              <a:t>: Нельзя ловить тех зайцев, которым подала лапу зайчиха - мать. На пути поставить кубы – пенечки, зайцы оббегают их. Выбрать 2 волков. Волку перепрыгнуть через преграду – ручей.</a:t>
            </a:r>
            <a:endParaRPr lang="ru-RU" sz="1600" b="0" i="0" dirty="0">
              <a:solidFill>
                <a:srgbClr val="000000"/>
              </a:solidFill>
              <a:effectLst/>
              <a:latin typeface="Arial"/>
            </a:endParaRPr>
          </a:p>
        </p:txBody>
      </p:sp>
    </p:spTree>
    <p:extLst>
      <p:ext uri="{BB962C8B-B14F-4D97-AF65-F5344CB8AC3E}">
        <p14:creationId xmlns:p14="http://schemas.microsoft.com/office/powerpoint/2010/main" val="321457804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484784"/>
            <a:ext cx="7632848" cy="3877985"/>
          </a:xfrm>
          <a:prstGeom prst="rect">
            <a:avLst/>
          </a:prstGeom>
          <a:noFill/>
        </p:spPr>
        <p:txBody>
          <a:bodyPr wrap="square" rtlCol="0">
            <a:spAutoFit/>
          </a:bodyPr>
          <a:lstStyle/>
          <a:p>
            <a:pPr lvl="0" algn="ctr"/>
            <a:r>
              <a:rPr lang="ru-RU" sz="2400" b="1" dirty="0">
                <a:solidFill>
                  <a:srgbClr val="00B050"/>
                </a:solidFill>
                <a:latin typeface="monotype corsiva"/>
              </a:rPr>
              <a:t>Экологические </a:t>
            </a:r>
            <a:r>
              <a:rPr lang="ru-RU" sz="2400" b="1" dirty="0" smtClean="0">
                <a:solidFill>
                  <a:srgbClr val="00B050"/>
                </a:solidFill>
                <a:latin typeface="monotype corsiva"/>
              </a:rPr>
              <a:t>игра </a:t>
            </a:r>
            <a:r>
              <a:rPr lang="ru-RU" sz="1600" b="1" dirty="0" smtClean="0">
                <a:solidFill>
                  <a:srgbClr val="00B050"/>
                </a:solidFill>
                <a:latin typeface="times new roman"/>
              </a:rPr>
              <a:t>«ГДЕ </a:t>
            </a:r>
            <a:r>
              <a:rPr lang="ru-RU" sz="1600" b="1" dirty="0">
                <a:solidFill>
                  <a:srgbClr val="00B050"/>
                </a:solidFill>
                <a:latin typeface="times new roman"/>
              </a:rPr>
              <a:t>ЧТО ЗРЕЕТ?»</a:t>
            </a:r>
            <a:endParaRPr lang="ru-RU" dirty="0">
              <a:solidFill>
                <a:srgbClr val="00B050"/>
              </a:solidFill>
              <a:latin typeface="Arial"/>
            </a:endParaRPr>
          </a:p>
          <a:p>
            <a:pPr lvl="0" algn="just"/>
            <a:r>
              <a:rPr lang="ru-RU" b="1" dirty="0">
                <a:solidFill>
                  <a:srgbClr val="4F4F4F"/>
                </a:solidFill>
                <a:latin typeface="times new roman"/>
              </a:rPr>
              <a:t>Цель:</a:t>
            </a:r>
            <a:r>
              <a:rPr lang="ru-RU" dirty="0">
                <a:solidFill>
                  <a:srgbClr val="4F4F4F"/>
                </a:solidFill>
                <a:latin typeface="times new roman"/>
              </a:rPr>
              <a:t> учить использовать знания о растениях, сравнивать плоды дерева с его листьями.</a:t>
            </a:r>
            <a:endParaRPr lang="ru-RU" dirty="0">
              <a:solidFill>
                <a:srgbClr val="4F4F4F"/>
              </a:solidFill>
              <a:latin typeface="Arial"/>
            </a:endParaRPr>
          </a:p>
          <a:p>
            <a:pPr lvl="0" algn="just"/>
            <a:r>
              <a:rPr lang="ru-RU" b="1" dirty="0">
                <a:solidFill>
                  <a:srgbClr val="4F4F4F"/>
                </a:solidFill>
                <a:latin typeface="times new roman"/>
              </a:rPr>
              <a:t>Ход игры:</a:t>
            </a:r>
            <a:r>
              <a:rPr lang="ru-RU" dirty="0">
                <a:solidFill>
                  <a:srgbClr val="4F4F4F"/>
                </a:solidFill>
                <a:latin typeface="times new roman"/>
              </a:rPr>
              <a:t> на </a:t>
            </a:r>
            <a:r>
              <a:rPr lang="ru-RU" dirty="0" err="1">
                <a:solidFill>
                  <a:srgbClr val="4F4F4F"/>
                </a:solidFill>
                <a:latin typeface="times new roman"/>
              </a:rPr>
              <a:t>фланелеграфе</a:t>
            </a:r>
            <a:r>
              <a:rPr lang="ru-RU" dirty="0">
                <a:solidFill>
                  <a:srgbClr val="4F4F4F"/>
                </a:solidFill>
                <a:latin typeface="times new roman"/>
              </a:rPr>
              <a:t> выкладываются две ветки: на одной – плоды и листья одного растения (яблоня), на другой – плоды и листья разных растений. (например, листья крыжовника, а плоды груши) Воспитатель задаёт вопрос: «Какие плоды созреют, а какие нет?» дети исправляют ошибки, допущенные в составлении рисунка.</a:t>
            </a:r>
            <a:endParaRPr lang="ru-RU" dirty="0">
              <a:solidFill>
                <a:srgbClr val="4F4F4F"/>
              </a:solidFill>
              <a:latin typeface="Arial"/>
            </a:endParaRPr>
          </a:p>
          <a:p>
            <a:pPr lvl="0" algn="just"/>
            <a:endParaRPr lang="ru-RU" dirty="0">
              <a:solidFill>
                <a:srgbClr val="4F4F4F"/>
              </a:solidFill>
              <a:latin typeface="Arial"/>
            </a:endParaRPr>
          </a:p>
          <a:p>
            <a:pPr lvl="0" algn="ctr"/>
            <a:r>
              <a:rPr lang="ru-RU" sz="2400" b="1" dirty="0">
                <a:solidFill>
                  <a:srgbClr val="00B050"/>
                </a:solidFill>
                <a:latin typeface="monotype corsiva"/>
              </a:rPr>
              <a:t>Экологические </a:t>
            </a:r>
            <a:r>
              <a:rPr lang="ru-RU" sz="2400" b="1" dirty="0" smtClean="0">
                <a:solidFill>
                  <a:srgbClr val="00B050"/>
                </a:solidFill>
                <a:latin typeface="monotype corsiva"/>
              </a:rPr>
              <a:t>игра </a:t>
            </a:r>
            <a:r>
              <a:rPr lang="ru-RU" sz="1600" b="1" dirty="0" smtClean="0">
                <a:solidFill>
                  <a:srgbClr val="00B050"/>
                </a:solidFill>
                <a:latin typeface="times new roman"/>
              </a:rPr>
              <a:t>«ТРЕТИЙ </a:t>
            </a:r>
            <a:r>
              <a:rPr lang="ru-RU" sz="1600" b="1" dirty="0">
                <a:solidFill>
                  <a:srgbClr val="00B050"/>
                </a:solidFill>
                <a:latin typeface="times new roman"/>
              </a:rPr>
              <a:t>ЛИШНИЙ»</a:t>
            </a:r>
            <a:endParaRPr lang="ru-RU" dirty="0">
              <a:solidFill>
                <a:srgbClr val="00B050"/>
              </a:solidFill>
              <a:latin typeface="Arial"/>
            </a:endParaRPr>
          </a:p>
          <a:p>
            <a:pPr lvl="0" algn="just"/>
            <a:r>
              <a:rPr lang="ru-RU" b="1" dirty="0">
                <a:solidFill>
                  <a:srgbClr val="4F4F4F"/>
                </a:solidFill>
                <a:latin typeface="times new roman"/>
              </a:rPr>
              <a:t>Цель.</a:t>
            </a:r>
            <a:r>
              <a:rPr lang="ru-RU" dirty="0">
                <a:solidFill>
                  <a:srgbClr val="4F4F4F"/>
                </a:solidFill>
                <a:latin typeface="times new roman"/>
              </a:rPr>
              <a:t> Закреплять знания о многообразии птиц.</a:t>
            </a:r>
            <a:endParaRPr lang="ru-RU" dirty="0">
              <a:solidFill>
                <a:srgbClr val="4F4F4F"/>
              </a:solidFill>
              <a:latin typeface="Arial"/>
            </a:endParaRPr>
          </a:p>
          <a:p>
            <a:pPr lvl="0" algn="just"/>
            <a:r>
              <a:rPr lang="ru-RU" b="1" dirty="0">
                <a:solidFill>
                  <a:srgbClr val="4F4F4F"/>
                </a:solidFill>
                <a:latin typeface="times new roman"/>
              </a:rPr>
              <a:t>Ход игры. </a:t>
            </a:r>
            <a:r>
              <a:rPr lang="ru-RU" dirty="0">
                <a:solidFill>
                  <a:srgbClr val="4F4F4F"/>
                </a:solidFill>
                <a:latin typeface="times new roman"/>
              </a:rPr>
              <a:t>Воспитатель называет птиц вперемешку, кто заметит ошибку, должен хлопнуть в ладоши (воробей, ворона, муха, снегирь и т.д.).</a:t>
            </a:r>
            <a:endParaRPr lang="ru-RU" dirty="0">
              <a:solidFill>
                <a:srgbClr val="4F4F4F"/>
              </a:solidFill>
              <a:latin typeface="Arial"/>
            </a:endParaRPr>
          </a:p>
        </p:txBody>
      </p:sp>
      <p:sp>
        <p:nvSpPr>
          <p:cNvPr id="3" name="TextBox 2"/>
          <p:cNvSpPr txBox="1"/>
          <p:nvPr/>
        </p:nvSpPr>
        <p:spPr>
          <a:xfrm>
            <a:off x="683568" y="595064"/>
            <a:ext cx="7776864" cy="369332"/>
          </a:xfrm>
          <a:prstGeom prst="rect">
            <a:avLst/>
          </a:prstGeom>
          <a:noFill/>
        </p:spPr>
        <p:txBody>
          <a:bodyPr wrap="square" rtlCol="0">
            <a:spAutoFit/>
          </a:bodyPr>
          <a:lstStyle/>
          <a:p>
            <a:pPr algn="ctr"/>
            <a:r>
              <a:rPr lang="ru-RU" b="1" dirty="0" smtClean="0">
                <a:solidFill>
                  <a:srgbClr val="FF0000"/>
                </a:solidFill>
              </a:rPr>
              <a:t>ДИДАКТИЧЕСКИЕ ИГРЫ</a:t>
            </a:r>
            <a:endParaRPr lang="ru-RU" b="1" dirty="0">
              <a:solidFill>
                <a:srgbClr val="FF0000"/>
              </a:solidFill>
            </a:endParaRPr>
          </a:p>
        </p:txBody>
      </p:sp>
    </p:spTree>
    <p:extLst>
      <p:ext uri="{BB962C8B-B14F-4D97-AF65-F5344CB8AC3E}">
        <p14:creationId xmlns:p14="http://schemas.microsoft.com/office/powerpoint/2010/main" val="36501954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4167" y="188640"/>
            <a:ext cx="8640960" cy="6124754"/>
          </a:xfrm>
          <a:prstGeom prst="rect">
            <a:avLst/>
          </a:prstGeom>
        </p:spPr>
        <p:txBody>
          <a:bodyPr wrap="square">
            <a:spAutoFit/>
          </a:bodyPr>
          <a:lstStyle/>
          <a:p>
            <a:pPr lvl="0" algn="ctr"/>
            <a:r>
              <a:rPr lang="ru-RU" sz="1400" b="1" dirty="0">
                <a:solidFill>
                  <a:srgbClr val="0070C0"/>
                </a:solidFill>
                <a:latin typeface="Times New Roman" panose="02020603050405020304" pitchFamily="18" charset="0"/>
                <a:cs typeface="Times New Roman" panose="02020603050405020304" pitchFamily="18" charset="0"/>
              </a:rPr>
              <a:t>Д/И «РАССКАЖИ О </a:t>
            </a:r>
            <a:r>
              <a:rPr lang="ru-RU" sz="1400" b="1" dirty="0" smtClean="0">
                <a:solidFill>
                  <a:srgbClr val="0070C0"/>
                </a:solidFill>
                <a:latin typeface="Times New Roman" panose="02020603050405020304" pitchFamily="18" charset="0"/>
                <a:cs typeface="Times New Roman" panose="02020603050405020304" pitchFamily="18" charset="0"/>
              </a:rPr>
              <a:t>ЖИВОТНЫХ, </a:t>
            </a:r>
            <a:r>
              <a:rPr lang="ru-RU" sz="1400" b="1" dirty="0">
                <a:solidFill>
                  <a:srgbClr val="0070C0"/>
                </a:solidFill>
                <a:latin typeface="Times New Roman" panose="02020603050405020304" pitchFamily="18" charset="0"/>
                <a:cs typeface="Times New Roman" panose="02020603050405020304" pitchFamily="18" charset="0"/>
              </a:rPr>
              <a:t>КОТОРЫЕ ЖИВУТ В ТВОЕМ ДОМЕ»</a:t>
            </a:r>
            <a:endParaRPr lang="ru-RU" sz="1400" dirty="0">
              <a:solidFill>
                <a:srgbClr val="0070C0"/>
              </a:solidFill>
              <a:latin typeface="Times New Roman" panose="02020603050405020304" pitchFamily="18" charset="0"/>
              <a:cs typeface="Times New Roman" panose="02020603050405020304" pitchFamily="18" charset="0"/>
            </a:endParaRPr>
          </a:p>
          <a:p>
            <a:pPr lvl="0"/>
            <a:r>
              <a:rPr lang="ru-RU" sz="1400" b="1" i="1" dirty="0">
                <a:solidFill>
                  <a:srgbClr val="000000"/>
                </a:solidFill>
                <a:latin typeface="Times New Roman" panose="02020603050405020304" pitchFamily="18" charset="0"/>
                <a:cs typeface="Times New Roman" panose="02020603050405020304" pitchFamily="18" charset="0"/>
              </a:rPr>
              <a:t>Цели:</a:t>
            </a:r>
            <a:endParaRPr lang="ru-RU" sz="1400" dirty="0">
              <a:solidFill>
                <a:srgbClr val="000000"/>
              </a:solidFill>
              <a:latin typeface="Times New Roman" panose="02020603050405020304" pitchFamily="18" charset="0"/>
              <a:cs typeface="Times New Roman" panose="02020603050405020304" pitchFamily="18" charset="0"/>
            </a:endParaRPr>
          </a:p>
          <a:p>
            <a:pPr lvl="0"/>
            <a:r>
              <a:rPr lang="ru-RU" sz="1400" dirty="0">
                <a:solidFill>
                  <a:srgbClr val="000000"/>
                </a:solidFill>
                <a:latin typeface="Times New Roman" panose="02020603050405020304" pitchFamily="18" charset="0"/>
                <a:cs typeface="Times New Roman" panose="02020603050405020304" pitchFamily="18" charset="0"/>
              </a:rPr>
              <a:t>- гуманно относиться к животным, любить их и ухаживать за ними;</a:t>
            </a:r>
          </a:p>
          <a:p>
            <a:pPr lvl="0"/>
            <a:r>
              <a:rPr lang="ru-RU" sz="1400" dirty="0">
                <a:solidFill>
                  <a:srgbClr val="000000"/>
                </a:solidFill>
                <a:latin typeface="Times New Roman" panose="02020603050405020304" pitchFamily="18" charset="0"/>
                <a:cs typeface="Times New Roman" panose="02020603050405020304" pitchFamily="18" charset="0"/>
              </a:rPr>
              <a:t>- учить детей различать диких зверей и домашних животных;</a:t>
            </a:r>
          </a:p>
          <a:p>
            <a:pPr lvl="0"/>
            <a:r>
              <a:rPr lang="ru-RU" sz="1400" dirty="0">
                <a:solidFill>
                  <a:srgbClr val="000000"/>
                </a:solidFill>
                <a:latin typeface="Times New Roman" panose="02020603050405020304" pitchFamily="18" charset="0"/>
                <a:cs typeface="Times New Roman" panose="02020603050405020304" pitchFamily="18" charset="0"/>
              </a:rPr>
              <a:t>- распознавать детенышей и взрослых животных;</a:t>
            </a:r>
          </a:p>
          <a:p>
            <a:pPr lvl="0"/>
            <a:r>
              <a:rPr lang="ru-RU" sz="1400" dirty="0">
                <a:solidFill>
                  <a:srgbClr val="000000"/>
                </a:solidFill>
                <a:latin typeface="Times New Roman" panose="02020603050405020304" pitchFamily="18" charset="0"/>
                <a:cs typeface="Times New Roman" panose="02020603050405020304" pitchFamily="18" charset="0"/>
              </a:rPr>
              <a:t>- видеть общие и специфические особенности общения разных животных между собой и знать меру понимания их человеком(по жестам, движениям, эмоциональным реакциям).</a:t>
            </a:r>
          </a:p>
          <a:p>
            <a:pPr lvl="0"/>
            <a:r>
              <a:rPr lang="ru-RU" sz="1400" b="1" i="1" dirty="0">
                <a:solidFill>
                  <a:srgbClr val="000000"/>
                </a:solidFill>
                <a:latin typeface="Times New Roman" panose="02020603050405020304" pitchFamily="18" charset="0"/>
                <a:cs typeface="Times New Roman" panose="02020603050405020304" pitchFamily="18" charset="0"/>
              </a:rPr>
              <a:t>Ход игры.</a:t>
            </a:r>
            <a:endParaRPr lang="ru-RU" sz="1400" dirty="0">
              <a:solidFill>
                <a:srgbClr val="000000"/>
              </a:solidFill>
              <a:latin typeface="Times New Roman" panose="02020603050405020304" pitchFamily="18" charset="0"/>
              <a:cs typeface="Times New Roman" panose="02020603050405020304" pitchFamily="18" charset="0"/>
            </a:endParaRPr>
          </a:p>
          <a:p>
            <a:pPr lvl="0"/>
            <a:r>
              <a:rPr lang="ru-RU" sz="1400" dirty="0">
                <a:solidFill>
                  <a:srgbClr val="000000"/>
                </a:solidFill>
                <a:latin typeface="Times New Roman" panose="02020603050405020304" pitchFamily="18" charset="0"/>
                <a:cs typeface="Times New Roman" panose="02020603050405020304" pitchFamily="18" charset="0"/>
              </a:rPr>
              <a:t>Педагог дает детям задание рассказать, какие животные есть в их доме и как они за ними ухаживают. По выбору</a:t>
            </a:r>
            <a:r>
              <a:rPr lang="ru-RU" sz="1400" b="1" dirty="0">
                <a:solidFill>
                  <a:srgbClr val="000000"/>
                </a:solidFill>
                <a:latin typeface="Times New Roman" panose="02020603050405020304" pitchFamily="18" charset="0"/>
                <a:cs typeface="Times New Roman" panose="02020603050405020304" pitchFamily="18" charset="0"/>
              </a:rPr>
              <a:t> </a:t>
            </a:r>
            <a:r>
              <a:rPr lang="ru-RU" sz="1400" dirty="0">
                <a:solidFill>
                  <a:srgbClr val="000000"/>
                </a:solidFill>
                <a:latin typeface="Times New Roman" panose="02020603050405020304" pitchFamily="18" charset="0"/>
                <a:cs typeface="Times New Roman" panose="02020603050405020304" pitchFamily="18" charset="0"/>
              </a:rPr>
              <a:t>педагога может быть прочитано одно из художественных произведений: </a:t>
            </a:r>
            <a:r>
              <a:rPr lang="ru-RU" sz="1400" dirty="0" err="1">
                <a:solidFill>
                  <a:srgbClr val="000000"/>
                </a:solidFill>
                <a:latin typeface="Times New Roman" panose="02020603050405020304" pitchFamily="18" charset="0"/>
                <a:cs typeface="Times New Roman" panose="02020603050405020304" pitchFamily="18" charset="0"/>
              </a:rPr>
              <a:t>М.Пришвин</a:t>
            </a:r>
            <a:r>
              <a:rPr lang="ru-RU" sz="1400" dirty="0">
                <a:solidFill>
                  <a:srgbClr val="000000"/>
                </a:solidFill>
                <a:latin typeface="Times New Roman" panose="02020603050405020304" pitchFamily="18" charset="0"/>
                <a:cs typeface="Times New Roman" panose="02020603050405020304" pitchFamily="18" charset="0"/>
              </a:rPr>
              <a:t> «Ребята и утята», «Еж»; </a:t>
            </a:r>
            <a:r>
              <a:rPr lang="ru-RU" sz="1400" dirty="0" err="1">
                <a:solidFill>
                  <a:srgbClr val="000000"/>
                </a:solidFill>
                <a:latin typeface="Times New Roman" panose="02020603050405020304" pitchFamily="18" charset="0"/>
                <a:cs typeface="Times New Roman" panose="02020603050405020304" pitchFamily="18" charset="0"/>
              </a:rPr>
              <a:t>Л.Толстой</a:t>
            </a:r>
            <a:r>
              <a:rPr lang="ru-RU" sz="1400" dirty="0">
                <a:solidFill>
                  <a:srgbClr val="000000"/>
                </a:solidFill>
                <a:latin typeface="Times New Roman" panose="02020603050405020304" pitchFamily="18" charset="0"/>
                <a:cs typeface="Times New Roman" panose="02020603050405020304" pitchFamily="18" charset="0"/>
              </a:rPr>
              <a:t> «Пожарные собаки», «Котенок»; А. </a:t>
            </a:r>
            <a:r>
              <a:rPr lang="ru-RU" sz="1400" dirty="0" err="1">
                <a:solidFill>
                  <a:srgbClr val="000000"/>
                </a:solidFill>
                <a:latin typeface="Times New Roman" panose="02020603050405020304" pitchFamily="18" charset="0"/>
                <a:cs typeface="Times New Roman" panose="02020603050405020304" pitchFamily="18" charset="0"/>
              </a:rPr>
              <a:t>Барто</a:t>
            </a:r>
            <a:r>
              <a:rPr lang="ru-RU" sz="1400" dirty="0">
                <a:solidFill>
                  <a:srgbClr val="000000"/>
                </a:solidFill>
                <a:latin typeface="Times New Roman" panose="02020603050405020304" pitchFamily="18" charset="0"/>
                <a:cs typeface="Times New Roman" panose="02020603050405020304" pitchFamily="18" charset="0"/>
              </a:rPr>
              <a:t> «Уехали»; К. </a:t>
            </a:r>
            <a:r>
              <a:rPr lang="ru-RU" sz="1400" dirty="0" err="1">
                <a:solidFill>
                  <a:srgbClr val="000000"/>
                </a:solidFill>
                <a:latin typeface="Times New Roman" panose="02020603050405020304" pitchFamily="18" charset="0"/>
                <a:cs typeface="Times New Roman" panose="02020603050405020304" pitchFamily="18" charset="0"/>
              </a:rPr>
              <a:t>Ушин-ский</a:t>
            </a:r>
            <a:r>
              <a:rPr lang="ru-RU" sz="1400" dirty="0">
                <a:solidFill>
                  <a:srgbClr val="000000"/>
                </a:solidFill>
                <a:latin typeface="Times New Roman" panose="02020603050405020304" pitchFamily="18" charset="0"/>
                <a:cs typeface="Times New Roman" panose="02020603050405020304" pitchFamily="18" charset="0"/>
              </a:rPr>
              <a:t> «Петушок с семьей», «Коровка» и др.</a:t>
            </a:r>
          </a:p>
          <a:p>
            <a:pPr lvl="0" algn="ctr"/>
            <a:r>
              <a:rPr lang="ru-RU" sz="1400" dirty="0">
                <a:solidFill>
                  <a:srgbClr val="000000"/>
                </a:solidFill>
                <a:latin typeface="Times New Roman" panose="02020603050405020304" pitchFamily="18" charset="0"/>
                <a:cs typeface="Times New Roman" panose="02020603050405020304" pitchFamily="18" charset="0"/>
              </a:rPr>
              <a:t>ПРИМЕРЫ РАССКАЗОВ</a:t>
            </a:r>
          </a:p>
          <a:p>
            <a:pPr lvl="0"/>
            <a:r>
              <a:rPr lang="ru-RU" sz="1400" dirty="0">
                <a:solidFill>
                  <a:srgbClr val="000000"/>
                </a:solidFill>
                <a:latin typeface="Times New Roman" panose="02020603050405020304" pitchFamily="18" charset="0"/>
                <a:cs typeface="Times New Roman" panose="02020603050405020304" pitchFamily="18" charset="0"/>
              </a:rPr>
              <a:t>К. Ушинский</a:t>
            </a:r>
          </a:p>
          <a:p>
            <a:pPr lvl="0" algn="ctr"/>
            <a:r>
              <a:rPr lang="ru-RU" sz="1400" b="1" dirty="0">
                <a:solidFill>
                  <a:srgbClr val="000000"/>
                </a:solidFill>
                <a:latin typeface="Times New Roman" panose="02020603050405020304" pitchFamily="18" charset="0"/>
                <a:cs typeface="Times New Roman" panose="02020603050405020304" pitchFamily="18" charset="0"/>
              </a:rPr>
              <a:t>Петушок с семьей</a:t>
            </a:r>
            <a:endParaRPr lang="ru-RU" sz="1400" dirty="0">
              <a:solidFill>
                <a:srgbClr val="000000"/>
              </a:solidFill>
              <a:latin typeface="Times New Roman" panose="02020603050405020304" pitchFamily="18" charset="0"/>
              <a:cs typeface="Times New Roman" panose="02020603050405020304" pitchFamily="18" charset="0"/>
            </a:endParaRPr>
          </a:p>
          <a:p>
            <a:pPr lvl="0"/>
            <a:r>
              <a:rPr lang="ru-RU" sz="1400" dirty="0">
                <a:solidFill>
                  <a:srgbClr val="000000"/>
                </a:solidFill>
                <a:latin typeface="Times New Roman" panose="02020603050405020304" pitchFamily="18" charset="0"/>
                <a:cs typeface="Times New Roman" panose="02020603050405020304" pitchFamily="18" charset="0"/>
              </a:rPr>
              <a:t>Ходит по двору петушок: на голове красный гребешок, под носом красная бородка. Нос у Пети долотцом, хвост у Пети </a:t>
            </a:r>
            <a:r>
              <a:rPr lang="ru-RU" sz="1400" dirty="0" err="1">
                <a:solidFill>
                  <a:srgbClr val="000000"/>
                </a:solidFill>
                <a:latin typeface="Times New Roman" panose="02020603050405020304" pitchFamily="18" charset="0"/>
                <a:cs typeface="Times New Roman" panose="02020603050405020304" pitchFamily="18" charset="0"/>
              </a:rPr>
              <a:t>колесцом</a:t>
            </a:r>
            <a:r>
              <a:rPr lang="ru-RU" sz="1400" dirty="0">
                <a:solidFill>
                  <a:srgbClr val="000000"/>
                </a:solidFill>
                <a:latin typeface="Times New Roman" panose="02020603050405020304" pitchFamily="18" charset="0"/>
                <a:cs typeface="Times New Roman" panose="02020603050405020304" pitchFamily="18" charset="0"/>
              </a:rPr>
              <a:t>, на хвосте узоры, на ногах шпоры. Лапами Петя кучу разгребает, курочек с цыплятами созывает:</a:t>
            </a:r>
          </a:p>
          <a:p>
            <a:pPr lvl="0"/>
            <a:r>
              <a:rPr lang="ru-RU" sz="1400" dirty="0">
                <a:solidFill>
                  <a:srgbClr val="000000"/>
                </a:solidFill>
                <a:latin typeface="Times New Roman" panose="02020603050405020304" pitchFamily="18" charset="0"/>
                <a:cs typeface="Times New Roman" panose="02020603050405020304" pitchFamily="18" charset="0"/>
              </a:rPr>
              <a:t>— Курочки-</a:t>
            </a:r>
            <a:r>
              <a:rPr lang="ru-RU" sz="1400" dirty="0" err="1">
                <a:solidFill>
                  <a:srgbClr val="000000"/>
                </a:solidFill>
                <a:latin typeface="Times New Roman" panose="02020603050405020304" pitchFamily="18" charset="0"/>
                <a:cs typeface="Times New Roman" panose="02020603050405020304" pitchFamily="18" charset="0"/>
              </a:rPr>
              <a:t>хохлатушки</a:t>
            </a:r>
            <a:r>
              <a:rPr lang="ru-RU" sz="1400" dirty="0">
                <a:solidFill>
                  <a:srgbClr val="000000"/>
                </a:solidFill>
                <a:latin typeface="Times New Roman" panose="02020603050405020304" pitchFamily="18" charset="0"/>
                <a:cs typeface="Times New Roman" panose="02020603050405020304" pitchFamily="18" charset="0"/>
              </a:rPr>
              <a:t>! Хлопотуньи-хозяюшки! Пестренькие, рябенькие! Черненькие, беленькие! Собирайтесь с цыплят</a:t>
            </a:r>
            <a:r>
              <a:rPr lang="ru-RU" sz="1400" b="1" dirty="0">
                <a:solidFill>
                  <a:srgbClr val="000000"/>
                </a:solidFill>
                <a:latin typeface="Times New Roman" panose="02020603050405020304" pitchFamily="18" charset="0"/>
                <a:cs typeface="Times New Roman" panose="02020603050405020304" pitchFamily="18" charset="0"/>
              </a:rPr>
              <a:t> </a:t>
            </a:r>
            <a:r>
              <a:rPr lang="ru-RU" sz="1400" dirty="0" err="1">
                <a:solidFill>
                  <a:srgbClr val="000000"/>
                </a:solidFill>
                <a:latin typeface="Times New Roman" panose="02020603050405020304" pitchFamily="18" charset="0"/>
                <a:cs typeface="Times New Roman" panose="02020603050405020304" pitchFamily="18" charset="0"/>
              </a:rPr>
              <a:t>ками</a:t>
            </a:r>
            <a:r>
              <a:rPr lang="ru-RU" sz="1400" dirty="0">
                <a:solidFill>
                  <a:srgbClr val="000000"/>
                </a:solidFill>
                <a:latin typeface="Times New Roman" panose="02020603050405020304" pitchFamily="18" charset="0"/>
                <a:cs typeface="Times New Roman" panose="02020603050405020304" pitchFamily="18" charset="0"/>
              </a:rPr>
              <a:t>, с малыми ребятками: я вам зернышко припас!</a:t>
            </a:r>
          </a:p>
          <a:p>
            <a:pPr lvl="0"/>
            <a:r>
              <a:rPr lang="ru-RU" sz="1400" dirty="0">
                <a:solidFill>
                  <a:srgbClr val="000000"/>
                </a:solidFill>
                <a:latin typeface="Times New Roman" panose="02020603050405020304" pitchFamily="18" charset="0"/>
                <a:cs typeface="Times New Roman" panose="02020603050405020304" pitchFamily="18" charset="0"/>
              </a:rPr>
              <a:t>Курочки с цыплятами собрались, раскудахтались, </a:t>
            </a:r>
            <a:r>
              <a:rPr lang="ru-RU" sz="1400" dirty="0" err="1">
                <a:solidFill>
                  <a:srgbClr val="000000"/>
                </a:solidFill>
                <a:latin typeface="Times New Roman" panose="02020603050405020304" pitchFamily="18" charset="0"/>
                <a:cs typeface="Times New Roman" panose="02020603050405020304" pitchFamily="18" charset="0"/>
              </a:rPr>
              <a:t>зерныш</a:t>
            </a:r>
            <a:r>
              <a:rPr lang="ru-RU" sz="1400" dirty="0">
                <a:solidFill>
                  <a:srgbClr val="000000"/>
                </a:solidFill>
                <a:latin typeface="Times New Roman" panose="02020603050405020304" pitchFamily="18" charset="0"/>
                <a:cs typeface="Times New Roman" panose="02020603050405020304" pitchFamily="18" charset="0"/>
              </a:rPr>
              <a:t> ком не поделились — передрались.</a:t>
            </a:r>
          </a:p>
          <a:p>
            <a:pPr lvl="0"/>
            <a:r>
              <a:rPr lang="ru-RU" sz="1400" dirty="0">
                <a:solidFill>
                  <a:srgbClr val="000000"/>
                </a:solidFill>
                <a:latin typeface="Times New Roman" panose="02020603050405020304" pitchFamily="18" charset="0"/>
                <a:cs typeface="Times New Roman" panose="02020603050405020304" pitchFamily="18" charset="0"/>
              </a:rPr>
              <a:t>Петя-петушок беспорядок не любит — сейчас семью помирил: ту за хохол, того за вихор, сам зернышко съел, на плетень взлетел, крыльями замахал, во все горло заорал: «Ку-ка-ре-ку!»</a:t>
            </a:r>
          </a:p>
          <a:p>
            <a:pPr lvl="0" algn="ctr"/>
            <a:r>
              <a:rPr lang="ru-RU" sz="1400" b="1" dirty="0">
                <a:solidFill>
                  <a:srgbClr val="000000"/>
                </a:solidFill>
                <a:latin typeface="Times New Roman" panose="02020603050405020304" pitchFamily="18" charset="0"/>
                <a:cs typeface="Times New Roman" panose="02020603050405020304" pitchFamily="18" charset="0"/>
              </a:rPr>
              <a:t>Коровка</a:t>
            </a:r>
            <a:endParaRPr lang="ru-RU" sz="1400" dirty="0">
              <a:solidFill>
                <a:srgbClr val="000000"/>
              </a:solidFill>
              <a:latin typeface="Times New Roman" panose="02020603050405020304" pitchFamily="18" charset="0"/>
              <a:cs typeface="Times New Roman" panose="02020603050405020304" pitchFamily="18" charset="0"/>
            </a:endParaRPr>
          </a:p>
          <a:p>
            <a:pPr lvl="0"/>
            <a:r>
              <a:rPr lang="ru-RU" sz="1400" dirty="0">
                <a:solidFill>
                  <a:srgbClr val="000000"/>
                </a:solidFill>
                <a:latin typeface="Times New Roman" panose="02020603050405020304" pitchFamily="18" charset="0"/>
                <a:cs typeface="Times New Roman" panose="02020603050405020304" pitchFamily="18" charset="0"/>
              </a:rPr>
              <a:t>Некрасива коровка, да молочко дает. Лоб у нее широк, уши в сторону, во рту зубов недочет, зато </a:t>
            </a:r>
            <a:r>
              <a:rPr lang="ru-RU" sz="1400" dirty="0" err="1">
                <a:solidFill>
                  <a:srgbClr val="000000"/>
                </a:solidFill>
                <a:latin typeface="Times New Roman" panose="02020603050405020304" pitchFamily="18" charset="0"/>
                <a:cs typeface="Times New Roman" panose="02020603050405020304" pitchFamily="18" charset="0"/>
              </a:rPr>
              <a:t>рожища</a:t>
            </a:r>
            <a:r>
              <a:rPr lang="ru-RU" sz="1400" dirty="0">
                <a:solidFill>
                  <a:srgbClr val="000000"/>
                </a:solidFill>
                <a:latin typeface="Times New Roman" panose="02020603050405020304" pitchFamily="18" charset="0"/>
                <a:cs typeface="Times New Roman" panose="02020603050405020304" pitchFamily="18" charset="0"/>
              </a:rPr>
              <a:t> большая, хребет — острием, хвост — помелом, бока оттопырились, копыта двойные. Она травушку рвет, жвачку жует, пойло пьет, мычит и ревет, хозяйку зовет: «Выходи, хозяюшка; выноси </a:t>
            </a:r>
            <a:r>
              <a:rPr lang="ru-RU" sz="1400" dirty="0" err="1">
                <a:solidFill>
                  <a:srgbClr val="000000"/>
                </a:solidFill>
                <a:latin typeface="Times New Roman" panose="02020603050405020304" pitchFamily="18" charset="0"/>
                <a:cs typeface="Times New Roman" panose="02020603050405020304" pitchFamily="18" charset="0"/>
              </a:rPr>
              <a:t>подойничек</a:t>
            </a:r>
            <a:r>
              <a:rPr lang="ru-RU" sz="1400" dirty="0">
                <a:solidFill>
                  <a:srgbClr val="000000"/>
                </a:solidFill>
                <a:latin typeface="Times New Roman" panose="02020603050405020304" pitchFamily="18" charset="0"/>
                <a:cs typeface="Times New Roman" panose="02020603050405020304" pitchFamily="18" charset="0"/>
              </a:rPr>
              <a:t>, чистый </a:t>
            </a:r>
            <a:r>
              <a:rPr lang="ru-RU" sz="1400" dirty="0" err="1">
                <a:solidFill>
                  <a:srgbClr val="000000"/>
                </a:solidFill>
                <a:latin typeface="Times New Roman" panose="02020603050405020304" pitchFamily="18" charset="0"/>
                <a:cs typeface="Times New Roman" panose="02020603050405020304" pitchFamily="18" charset="0"/>
              </a:rPr>
              <a:t>утиральничек</a:t>
            </a:r>
            <a:r>
              <a:rPr lang="ru-RU" sz="1400" dirty="0">
                <a:solidFill>
                  <a:srgbClr val="000000"/>
                </a:solidFill>
                <a:latin typeface="Times New Roman" panose="02020603050405020304" pitchFamily="18" charset="0"/>
                <a:cs typeface="Times New Roman" panose="02020603050405020304" pitchFamily="18" charset="0"/>
              </a:rPr>
              <a:t>! Я деточкам молочка принесла, густых сливочек».</a:t>
            </a:r>
          </a:p>
        </p:txBody>
      </p:sp>
    </p:spTree>
    <p:extLst>
      <p:ext uri="{BB962C8B-B14F-4D97-AF65-F5344CB8AC3E}">
        <p14:creationId xmlns:p14="http://schemas.microsoft.com/office/powerpoint/2010/main" val="3564692213"/>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8136904" cy="5170646"/>
          </a:xfrm>
          <a:prstGeom prst="rect">
            <a:avLst/>
          </a:prstGeom>
          <a:noFill/>
        </p:spPr>
        <p:txBody>
          <a:bodyPr wrap="square" rtlCol="0">
            <a:spAutoFit/>
          </a:bodyPr>
          <a:lstStyle/>
          <a:p>
            <a:pPr lvl="0" algn="ctr"/>
            <a:r>
              <a:rPr lang="ru-RU" b="1" i="1" dirty="0">
                <a:solidFill>
                  <a:srgbClr val="000000"/>
                </a:solidFill>
                <a:latin typeface="Times New Roman"/>
              </a:rPr>
              <a:t>Математические игры</a:t>
            </a:r>
          </a:p>
          <a:p>
            <a:pPr lvl="0" algn="ctr"/>
            <a:r>
              <a:rPr lang="ru-RU" b="1" i="1" dirty="0">
                <a:solidFill>
                  <a:srgbClr val="000000"/>
                </a:solidFill>
                <a:latin typeface="Times New Roman"/>
              </a:rPr>
              <a:t> </a:t>
            </a:r>
            <a:r>
              <a:rPr lang="ru-RU" sz="1400" b="1" i="1" dirty="0">
                <a:solidFill>
                  <a:srgbClr val="FF0000"/>
                </a:solidFill>
                <a:latin typeface="Times New Roman" panose="02020603050405020304" pitchFamily="18" charset="0"/>
                <a:cs typeface="Times New Roman" panose="02020603050405020304" pitchFamily="18" charset="0"/>
              </a:rPr>
              <a:t>Найди лишнюю фигуру</a:t>
            </a:r>
            <a:br>
              <a:rPr lang="ru-RU" sz="1400" b="1" i="1" dirty="0">
                <a:solidFill>
                  <a:srgbClr val="FF0000"/>
                </a:solidFill>
                <a:latin typeface="Times New Roman" panose="02020603050405020304" pitchFamily="18" charset="0"/>
                <a:cs typeface="Times New Roman" panose="02020603050405020304" pitchFamily="18" charset="0"/>
              </a:rPr>
            </a:br>
            <a:endParaRPr lang="ru-RU" sz="1400" dirty="0">
              <a:solidFill>
                <a:srgbClr val="FF0000"/>
              </a:solidFill>
              <a:latin typeface="Times New Roman" panose="02020603050405020304" pitchFamily="18" charset="0"/>
              <a:cs typeface="Times New Roman" panose="02020603050405020304" pitchFamily="18" charset="0"/>
            </a:endParaRPr>
          </a:p>
          <a:p>
            <a:pPr lvl="0" indent="228600"/>
            <a:r>
              <a:rPr lang="ru-RU" sz="1400" i="1" dirty="0">
                <a:solidFill>
                  <a:srgbClr val="000000"/>
                </a:solidFill>
                <a:latin typeface="Times New Roman" panose="02020603050405020304" pitchFamily="18" charset="0"/>
                <a:cs typeface="Times New Roman" panose="02020603050405020304" pitchFamily="18" charset="0"/>
              </a:rPr>
              <a:t>Цель:</a:t>
            </a:r>
            <a:r>
              <a:rPr lang="ru-RU" sz="1400" dirty="0">
                <a:solidFill>
                  <a:srgbClr val="000000"/>
                </a:solidFill>
                <a:latin typeface="Times New Roman" panose="02020603050405020304" pitchFamily="18" charset="0"/>
                <a:cs typeface="Times New Roman" panose="02020603050405020304" pitchFamily="18" charset="0"/>
              </a:rPr>
              <a:t> Развитие умения сравнивать геометрические фигуры между собой, выявлять фигуру, отличную от других.</a:t>
            </a:r>
          </a:p>
          <a:p>
            <a:pPr lvl="0" indent="228600"/>
            <a:r>
              <a:rPr lang="ru-RU" sz="1400" i="1" dirty="0">
                <a:solidFill>
                  <a:srgbClr val="000000"/>
                </a:solidFill>
                <a:latin typeface="Times New Roman" panose="02020603050405020304" pitchFamily="18" charset="0"/>
                <a:cs typeface="Times New Roman" panose="02020603050405020304" pitchFamily="18" charset="0"/>
              </a:rPr>
              <a:t>Материал:</a:t>
            </a:r>
            <a:r>
              <a:rPr lang="ru-RU" sz="1400" dirty="0">
                <a:solidFill>
                  <a:srgbClr val="000000"/>
                </a:solidFill>
                <a:latin typeface="Times New Roman" panose="02020603050405020304" pitchFamily="18" charset="0"/>
                <a:cs typeface="Times New Roman" panose="02020603050405020304" pitchFamily="18" charset="0"/>
              </a:rPr>
              <a:t> Квадрат, треугольник, прямоугольник, круг, цифры: «2», «3», «4», «5», «6».</a:t>
            </a:r>
          </a:p>
          <a:p>
            <a:pPr lvl="0" indent="228600"/>
            <a:r>
              <a:rPr lang="ru-RU" sz="1400" i="1" dirty="0">
                <a:solidFill>
                  <a:srgbClr val="000000"/>
                </a:solidFill>
                <a:latin typeface="Times New Roman" panose="02020603050405020304" pitchFamily="18" charset="0"/>
                <a:cs typeface="Times New Roman" panose="02020603050405020304" pitchFamily="18" charset="0"/>
              </a:rPr>
              <a:t>Содержание игры:</a:t>
            </a:r>
            <a:r>
              <a:rPr lang="ru-RU" sz="1400" dirty="0">
                <a:solidFill>
                  <a:srgbClr val="000000"/>
                </a:solidFill>
                <a:latin typeface="Times New Roman" panose="02020603050405020304" pitchFamily="18" charset="0"/>
                <a:cs typeface="Times New Roman" panose="02020603050405020304" pitchFamily="18" charset="0"/>
              </a:rPr>
              <a:t> Ребенку дается задание – найти лишнюю фигуру. (Круг, он без углов). Теперь среди оставшихся фигур найти лишнюю. (Треугольник, у остальных фигур по четыре угла). А как называются оставшиеся фигуры? (Четырехугольники). Из чисел «2», «3», «4», «5», «6» выбрать те, которые подходят к этой группе фигур. (Три четырехугольника, четыре – у каждой фигуры по четыре угла).</a:t>
            </a:r>
          </a:p>
          <a:p>
            <a:pPr lvl="0" indent="228600" algn="ctr"/>
            <a:r>
              <a:rPr lang="ru-RU" sz="1400" b="1" i="1" dirty="0">
                <a:solidFill>
                  <a:srgbClr val="FF0000"/>
                </a:solidFill>
                <a:latin typeface="Times New Roman"/>
              </a:rPr>
              <a:t>Сложение и вычитание</a:t>
            </a:r>
            <a:endParaRPr lang="ru-RU" sz="1400" dirty="0">
              <a:solidFill>
                <a:srgbClr val="FF0000"/>
              </a:solidFill>
              <a:latin typeface="Arial"/>
            </a:endParaRPr>
          </a:p>
          <a:p>
            <a:pPr lvl="0" indent="228600" algn="just"/>
            <a:r>
              <a:rPr lang="ru-RU" sz="1400" i="1" dirty="0">
                <a:solidFill>
                  <a:srgbClr val="000000"/>
                </a:solidFill>
                <a:latin typeface="Times New Roman"/>
              </a:rPr>
              <a:t>Цель:</a:t>
            </a:r>
            <a:r>
              <a:rPr lang="ru-RU" sz="1400" dirty="0">
                <a:solidFill>
                  <a:srgbClr val="000000"/>
                </a:solidFill>
                <a:latin typeface="Times New Roman"/>
              </a:rPr>
              <a:t> Подводить детей к пониманию смысла действия сложения и вычитания.</a:t>
            </a:r>
            <a:endParaRPr lang="ru-RU" sz="1400" dirty="0">
              <a:solidFill>
                <a:srgbClr val="000000"/>
              </a:solidFill>
              <a:latin typeface="Arial"/>
            </a:endParaRPr>
          </a:p>
          <a:p>
            <a:pPr lvl="0" indent="228600" algn="just"/>
            <a:r>
              <a:rPr lang="ru-RU" sz="1400" i="1" dirty="0">
                <a:solidFill>
                  <a:srgbClr val="000000"/>
                </a:solidFill>
                <a:latin typeface="Times New Roman"/>
              </a:rPr>
              <a:t>Материал:</a:t>
            </a:r>
            <a:r>
              <a:rPr lang="ru-RU" sz="1400" dirty="0">
                <a:solidFill>
                  <a:srgbClr val="000000"/>
                </a:solidFill>
                <a:latin typeface="Times New Roman"/>
              </a:rPr>
              <a:t> Два больших желтых круга, три больших желтых треугольника, три маленьких зеленых круга, три маленьких зеленых треугольника, цифры от «1» до «9», знаки «плюс», «минус».</a:t>
            </a:r>
            <a:endParaRPr lang="ru-RU" sz="1400" dirty="0">
              <a:solidFill>
                <a:srgbClr val="000000"/>
              </a:solidFill>
              <a:latin typeface="Arial"/>
            </a:endParaRPr>
          </a:p>
          <a:p>
            <a:pPr lvl="0" indent="228600" algn="just"/>
            <a:r>
              <a:rPr lang="ru-RU" sz="1400" i="1" dirty="0">
                <a:solidFill>
                  <a:srgbClr val="000000"/>
                </a:solidFill>
                <a:latin typeface="Times New Roman"/>
              </a:rPr>
              <a:t>Содержание игры:</a:t>
            </a:r>
            <a:r>
              <a:rPr lang="ru-RU" sz="1400" dirty="0">
                <a:solidFill>
                  <a:srgbClr val="000000"/>
                </a:solidFill>
                <a:latin typeface="Times New Roman"/>
              </a:rPr>
              <a:t> Педагог выкладывает перед детьми фигуры и спрашивает: что может означать запись «2+3»? Составляя различные группы, соответствующие этой записи, дети глубже осознают смысл действия сложения: два больших желтых круга и три маленьких зеленых круга, два больших желтых круга и три больших желтых квадрата, два больших желтых круга и три маленьких зеленых треугольника. Что бы ни входило в группу, ее общая количественная характеристика постоянна, а символическая модель (2+3) отражает общее свойство всех составляемых групп независимо от формы и цвета ее объектов.</a:t>
            </a:r>
            <a:br>
              <a:rPr lang="ru-RU" sz="1400" dirty="0">
                <a:solidFill>
                  <a:srgbClr val="000000"/>
                </a:solidFill>
                <a:latin typeface="Times New Roman"/>
              </a:rPr>
            </a:br>
            <a:endParaRPr lang="ru-RU" sz="1400" dirty="0">
              <a:solidFill>
                <a:srgbClr val="000000"/>
              </a:solidFill>
              <a:latin typeface="Arial"/>
            </a:endParaRPr>
          </a:p>
        </p:txBody>
      </p:sp>
    </p:spTree>
    <p:extLst>
      <p:ext uri="{BB962C8B-B14F-4D97-AF65-F5344CB8AC3E}">
        <p14:creationId xmlns:p14="http://schemas.microsoft.com/office/powerpoint/2010/main" val="18584006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476672"/>
            <a:ext cx="8064896" cy="369332"/>
          </a:xfrm>
          <a:prstGeom prst="rect">
            <a:avLst/>
          </a:prstGeom>
          <a:noFill/>
        </p:spPr>
        <p:txBody>
          <a:bodyPr wrap="square" rtlCol="0">
            <a:spAutoFit/>
          </a:bodyPr>
          <a:lstStyle/>
          <a:p>
            <a:pPr algn="ctr"/>
            <a:r>
              <a:rPr lang="ru-RU" b="1" dirty="0" smtClean="0">
                <a:solidFill>
                  <a:srgbClr val="FF0000"/>
                </a:solidFill>
              </a:rPr>
              <a:t>СЮЖЕТНО-РОЛЕВЫЕ ИГРЫ</a:t>
            </a:r>
            <a:endParaRPr lang="ru-RU" b="1" dirty="0">
              <a:solidFill>
                <a:srgbClr val="FF0000"/>
              </a:solidFill>
            </a:endParaRPr>
          </a:p>
        </p:txBody>
      </p:sp>
      <p:sp>
        <p:nvSpPr>
          <p:cNvPr id="4" name="TextBox 3"/>
          <p:cNvSpPr txBox="1"/>
          <p:nvPr/>
        </p:nvSpPr>
        <p:spPr>
          <a:xfrm>
            <a:off x="323528" y="1124744"/>
            <a:ext cx="8496944" cy="4955203"/>
          </a:xfrm>
          <a:prstGeom prst="rect">
            <a:avLst/>
          </a:prstGeom>
          <a:noFill/>
        </p:spPr>
        <p:txBody>
          <a:bodyPr wrap="square" rtlCol="0">
            <a:spAutoFit/>
          </a:bodyPr>
          <a:lstStyle/>
          <a:p>
            <a:pPr marL="457200"/>
            <a:r>
              <a:rPr lang="ru-RU" sz="2800" b="1" dirty="0" smtClean="0">
                <a:solidFill>
                  <a:srgbClr val="000000"/>
                </a:solidFill>
                <a:latin typeface="Times New Roman"/>
              </a:rPr>
              <a:t>                                   </a:t>
            </a:r>
            <a:r>
              <a:rPr lang="ru-RU" sz="2800" b="1" dirty="0" smtClean="0">
                <a:solidFill>
                  <a:srgbClr val="7030A0"/>
                </a:solidFill>
                <a:latin typeface="Times New Roman"/>
              </a:rPr>
              <a:t>У </a:t>
            </a:r>
            <a:r>
              <a:rPr lang="ru-RU" sz="2800" b="1" dirty="0">
                <a:solidFill>
                  <a:srgbClr val="7030A0"/>
                </a:solidFill>
                <a:latin typeface="Times New Roman"/>
              </a:rPr>
              <a:t>врача</a:t>
            </a:r>
            <a:endParaRPr lang="ru-RU" sz="1400" dirty="0">
              <a:solidFill>
                <a:srgbClr val="7030A0"/>
              </a:solidFill>
              <a:latin typeface="Calibri"/>
            </a:endParaRPr>
          </a:p>
          <a:p>
            <a:r>
              <a:rPr lang="ru-RU" sz="1600" b="1" dirty="0">
                <a:solidFill>
                  <a:srgbClr val="000000"/>
                </a:solidFill>
                <a:latin typeface="Times New Roman"/>
              </a:rPr>
              <a:t>Цель</a:t>
            </a:r>
            <a:r>
              <a:rPr lang="ru-RU" sz="1600" dirty="0">
                <a:solidFill>
                  <a:srgbClr val="000000"/>
                </a:solidFill>
                <a:latin typeface="Times New Roman"/>
              </a:rPr>
              <a:t>:  учить детей уходу за больными и пользованию медицинскими инструментами, воспитывать в детях внимательность, чуткость, расширять словарный запас: ввести понятия «больница», «больной», «лечение», «лекарства», «температура», «стационар».</a:t>
            </a:r>
            <a:endParaRPr lang="ru-RU" sz="1600" dirty="0">
              <a:solidFill>
                <a:srgbClr val="000000"/>
              </a:solidFill>
              <a:latin typeface="Calibri"/>
            </a:endParaRPr>
          </a:p>
          <a:p>
            <a:r>
              <a:rPr lang="ru-RU" sz="1600" b="1" dirty="0">
                <a:solidFill>
                  <a:srgbClr val="000000"/>
                </a:solidFill>
                <a:latin typeface="Times New Roman"/>
              </a:rPr>
              <a:t>Оборудование</a:t>
            </a:r>
            <a:r>
              <a:rPr lang="ru-RU" sz="1600" dirty="0">
                <a:solidFill>
                  <a:srgbClr val="000000"/>
                </a:solidFill>
                <a:latin typeface="Times New Roman"/>
              </a:rPr>
              <a:t>:  куклы, игрушечные зверята, медицинские инструменты: термометр, шприц, таблетки, ложечка, фонендоскоп, вата, баночки с лекарствами, бинт, халат и чепчик для врача.</a:t>
            </a:r>
            <a:endParaRPr lang="ru-RU" sz="1600" dirty="0">
              <a:solidFill>
                <a:srgbClr val="000000"/>
              </a:solidFill>
              <a:latin typeface="Calibri"/>
            </a:endParaRPr>
          </a:p>
          <a:p>
            <a:r>
              <a:rPr lang="ru-RU" sz="1600" b="1" dirty="0">
                <a:solidFill>
                  <a:srgbClr val="000000"/>
                </a:solidFill>
                <a:latin typeface="Times New Roman"/>
              </a:rPr>
              <a:t>Ход игры</a:t>
            </a:r>
            <a:r>
              <a:rPr lang="ru-RU" sz="1600" dirty="0">
                <a:solidFill>
                  <a:srgbClr val="000000"/>
                </a:solidFill>
                <a:latin typeface="Times New Roman"/>
              </a:rPr>
              <a:t>: воспитатель предлагает поиграть, выбираются Доктор и Медсестра, остальные дети берут в руки игрушечных зверюшек и кукол, приходят в поликлинику на прием. К врачу обращаются пациенты с различными заболеваниями: у мишки болят зубы, потому что он ел много сладкого, кукла Маша прищемила дверью пальчик и т. д. Уточняем действия: Доктор осматривает больного, назначает ему лечение, а Медсестра выполняет его указания. Некоторые больные требуют стационарного лечения, их кладут в больницу. Дети старшего дошкольного возраста могут выбрать несколько разных специалистов – терапевта, окулиста, хирурга и других известных детям врачей. Попадая на прием, игрушки рассказывают, почему они попали к врачу, воспитатель обсуждает с детьми, можно ли было этого избежать, говорит, что нужно с большей заботой относиться к своему здоровью. В ходе игры дети наблюдают за тем, как врач лечит больных – делает перевязки, измеряет температуру. Воспитатель оценивает, как дети общаются между собой, напоминает о том, чтобы выздоровевшие игрушки не забывали благодарить врача за оказанную помощь.</a:t>
            </a:r>
            <a:endParaRPr lang="ru-RU" sz="1600" b="0" i="0" dirty="0">
              <a:solidFill>
                <a:srgbClr val="000000"/>
              </a:solidFill>
              <a:effectLst/>
              <a:latin typeface="Calibri"/>
            </a:endParaRPr>
          </a:p>
        </p:txBody>
      </p:sp>
    </p:spTree>
    <p:extLst>
      <p:ext uri="{BB962C8B-B14F-4D97-AF65-F5344CB8AC3E}">
        <p14:creationId xmlns:p14="http://schemas.microsoft.com/office/powerpoint/2010/main" val="1981003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76672"/>
            <a:ext cx="8352928" cy="6617196"/>
          </a:xfrm>
          <a:prstGeom prst="rect">
            <a:avLst/>
          </a:prstGeom>
          <a:noFill/>
        </p:spPr>
        <p:txBody>
          <a:bodyPr wrap="square" rtlCol="0">
            <a:spAutoFit/>
          </a:bodyPr>
          <a:lstStyle/>
          <a:p>
            <a:pPr marL="457200"/>
            <a:r>
              <a:rPr lang="ru-RU" sz="2800" b="1" dirty="0" smtClean="0">
                <a:solidFill>
                  <a:srgbClr val="000000"/>
                </a:solidFill>
                <a:latin typeface="Times New Roman"/>
              </a:rPr>
              <a:t>                               </a:t>
            </a:r>
            <a:r>
              <a:rPr lang="ru-RU" sz="2800" b="1" dirty="0" smtClean="0">
                <a:solidFill>
                  <a:srgbClr val="7030A0"/>
                </a:solidFill>
                <a:latin typeface="Times New Roman"/>
              </a:rPr>
              <a:t>Строим </a:t>
            </a:r>
            <a:r>
              <a:rPr lang="ru-RU" sz="2800" b="1" dirty="0">
                <a:solidFill>
                  <a:srgbClr val="7030A0"/>
                </a:solidFill>
                <a:latin typeface="Times New Roman"/>
              </a:rPr>
              <a:t>дом</a:t>
            </a:r>
            <a:endParaRPr lang="ru-RU" sz="1400" dirty="0">
              <a:solidFill>
                <a:srgbClr val="7030A0"/>
              </a:solidFill>
              <a:latin typeface="Calibri"/>
            </a:endParaRPr>
          </a:p>
          <a:p>
            <a:r>
              <a:rPr lang="ru-RU" b="1" dirty="0">
                <a:solidFill>
                  <a:srgbClr val="000000"/>
                </a:solidFill>
                <a:latin typeface="Times New Roman"/>
              </a:rPr>
              <a:t>Цель:</a:t>
            </a:r>
            <a:r>
              <a:rPr lang="ru-RU" dirty="0">
                <a:solidFill>
                  <a:srgbClr val="000000"/>
                </a:solidFill>
                <a:latin typeface="Times New Roman"/>
              </a:rPr>
              <a:t> познакомить детей со строительными профессиями, обратить внимание на роль техники, облегчающей труд строителей, научить детей сооружать постройку несложной конструкции, воспитать дружеские взаимоотношения в коллективе, расширить знания детей об особенностях труда строителей, расширить словарный запас детей: ввести понятия «постройка», «каменщик», «подъемный кран», «строитель», «крановщик», «плотник», «сварщик», «строительный материал».</a:t>
            </a:r>
            <a:endParaRPr lang="ru-RU" sz="1400" dirty="0">
              <a:solidFill>
                <a:srgbClr val="000000"/>
              </a:solidFill>
              <a:latin typeface="Calibri"/>
            </a:endParaRPr>
          </a:p>
          <a:p>
            <a:r>
              <a:rPr lang="ru-RU" b="1" dirty="0">
                <a:solidFill>
                  <a:srgbClr val="000000"/>
                </a:solidFill>
                <a:latin typeface="Times New Roman"/>
              </a:rPr>
              <a:t>Оборудование:</a:t>
            </a:r>
            <a:r>
              <a:rPr lang="ru-RU" dirty="0">
                <a:solidFill>
                  <a:srgbClr val="000000"/>
                </a:solidFill>
                <a:latin typeface="Times New Roman"/>
              </a:rPr>
              <a:t>  крупный строительный материал, машины, подъемный кран, игрушки для обыгрывания постройки, картинки с изображением людей строительной профессии: каменщика, плотника, крановщика, шофера и т. д.</a:t>
            </a:r>
            <a:endParaRPr lang="ru-RU" sz="1400" dirty="0">
              <a:solidFill>
                <a:srgbClr val="000000"/>
              </a:solidFill>
              <a:latin typeface="Calibri"/>
            </a:endParaRPr>
          </a:p>
          <a:p>
            <a:r>
              <a:rPr lang="ru-RU" b="1" dirty="0">
                <a:solidFill>
                  <a:srgbClr val="000000"/>
                </a:solidFill>
                <a:latin typeface="Times New Roman"/>
              </a:rPr>
              <a:t>Ход игры</a:t>
            </a:r>
            <a:r>
              <a:rPr lang="ru-RU" dirty="0">
                <a:solidFill>
                  <a:srgbClr val="000000"/>
                </a:solidFill>
                <a:latin typeface="Times New Roman"/>
              </a:rPr>
              <a:t>: воспитатель предлагает детям отгадать загадку: «Что за башенка стоит, а в окошке свет горит? В этой башне мы живем, и она зовется …? (дом)». Воспитатель предлагает детям построить большой, просторный дом, где бы могли поселиться игрушки. Дети вспоминают, какие бывают строительные профессии, чем заняты люди на стройке. Они рассматривают изображения строителей и рассказывают об их обязанностях. Затем дети договариваются о постройке дома. Распределяются роли между детьми: одни – Строители, они строят дом; другие – Водители, они подвозят строительный материал на стройку, один из детей – Крановщик. В ходе строительства следует обращать внимание на взаимоотношения между детьми. Дом готов, и туда могут вселяться новые жители. Дети самостоятельно играют.</a:t>
            </a:r>
            <a:endParaRPr lang="ru-RU" sz="1400" dirty="0">
              <a:solidFill>
                <a:srgbClr val="000000"/>
              </a:solidFill>
              <a:latin typeface="Calibri"/>
            </a:endParaRPr>
          </a:p>
          <a:p>
            <a:r>
              <a:rPr lang="ru-RU" dirty="0"/>
              <a:t/>
            </a:r>
            <a:br>
              <a:rPr lang="ru-RU" dirty="0"/>
            </a:br>
            <a:endParaRPr lang="ru-RU" dirty="0"/>
          </a:p>
        </p:txBody>
      </p:sp>
    </p:spTree>
    <p:extLst>
      <p:ext uri="{BB962C8B-B14F-4D97-AF65-F5344CB8AC3E}">
        <p14:creationId xmlns:p14="http://schemas.microsoft.com/office/powerpoint/2010/main" val="164568552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548680"/>
            <a:ext cx="7416824" cy="5786199"/>
          </a:xfrm>
          <a:prstGeom prst="rect">
            <a:avLst/>
          </a:prstGeom>
          <a:noFill/>
        </p:spPr>
        <p:txBody>
          <a:bodyPr wrap="square" rtlCol="0">
            <a:spAutoFit/>
          </a:bodyPr>
          <a:lstStyle/>
          <a:p>
            <a:pPr marL="457200"/>
            <a:r>
              <a:rPr lang="ru-RU" sz="2800" b="1" dirty="0" smtClean="0">
                <a:solidFill>
                  <a:srgbClr val="7030A0"/>
                </a:solidFill>
                <a:latin typeface="Times New Roman"/>
              </a:rPr>
              <a:t>                   Парикмахерская</a:t>
            </a:r>
            <a:endParaRPr lang="ru-RU" sz="1400" dirty="0">
              <a:solidFill>
                <a:srgbClr val="7030A0"/>
              </a:solidFill>
              <a:latin typeface="Calibri"/>
            </a:endParaRPr>
          </a:p>
          <a:p>
            <a:r>
              <a:rPr lang="ru-RU" b="1" dirty="0">
                <a:solidFill>
                  <a:srgbClr val="000000"/>
                </a:solidFill>
                <a:latin typeface="Times New Roman"/>
              </a:rPr>
              <a:t>Цель</a:t>
            </a:r>
            <a:r>
              <a:rPr lang="ru-RU" dirty="0">
                <a:solidFill>
                  <a:srgbClr val="000000"/>
                </a:solidFill>
                <a:latin typeface="Times New Roman"/>
              </a:rPr>
              <a:t>: познакомить детей с профессией парикмахера, воспитывать культуру общения, расширить словарный запас детей.</a:t>
            </a:r>
            <a:endParaRPr lang="ru-RU" sz="1400" dirty="0">
              <a:solidFill>
                <a:srgbClr val="000000"/>
              </a:solidFill>
              <a:latin typeface="Calibri"/>
            </a:endParaRPr>
          </a:p>
          <a:p>
            <a:r>
              <a:rPr lang="ru-RU" b="1" dirty="0">
                <a:solidFill>
                  <a:srgbClr val="000000"/>
                </a:solidFill>
                <a:latin typeface="Times New Roman"/>
              </a:rPr>
              <a:t>Оборудование:</a:t>
            </a:r>
            <a:r>
              <a:rPr lang="ru-RU" dirty="0">
                <a:solidFill>
                  <a:srgbClr val="000000"/>
                </a:solidFill>
                <a:latin typeface="Times New Roman"/>
              </a:rPr>
              <a:t> халат для парикмахера, накидка для клиента, инструменты парикмахера – расческа, ножницы, флакончики для одеколона, лака, фен и т. д.</a:t>
            </a:r>
            <a:endParaRPr lang="ru-RU" sz="1400" dirty="0">
              <a:solidFill>
                <a:srgbClr val="000000"/>
              </a:solidFill>
              <a:latin typeface="Calibri"/>
            </a:endParaRPr>
          </a:p>
          <a:p>
            <a:r>
              <a:rPr lang="ru-RU" b="1" dirty="0">
                <a:solidFill>
                  <a:srgbClr val="000000"/>
                </a:solidFill>
                <a:latin typeface="Times New Roman"/>
              </a:rPr>
              <a:t>Ход игры</a:t>
            </a:r>
            <a:r>
              <a:rPr lang="ru-RU" dirty="0">
                <a:solidFill>
                  <a:srgbClr val="000000"/>
                </a:solidFill>
                <a:latin typeface="Times New Roman"/>
              </a:rPr>
              <a:t>: стук в дверь. В гости к детям приходит кукла Катя. Она знакомится со всеми детьми и замечает в группе зеркало. Кукла спрашивает детей, нет ли у них расчески? Ее косичка расплелась, и она хотела бы причесаться. Кукле предлагают сходить в парикмахерскую. Уточняется, что там есть несколько залов: женский, мужской, маникюрный, в них работают хорошие мастера, и они быстро приведут прическу Кати в порядок. Назначаем парикмахеров, они занимают свои рабочие места. В салон идут другие дети и куклы. Катя остается очень довольной, ей нравится ее прическа. Она благодарит детей и обещает в следующий раз прийти именно в эту парикмахерскую. В процессе игры дети узнают об обязанностях парикмахера – стрижке, бритье, укладке волос в прическу, маникюре.</a:t>
            </a:r>
            <a:endParaRPr lang="ru-RU" sz="1400" dirty="0">
              <a:solidFill>
                <a:srgbClr val="000000"/>
              </a:solidFill>
              <a:latin typeface="Calibri"/>
            </a:endParaRPr>
          </a:p>
          <a:p>
            <a:r>
              <a:rPr lang="ru-RU" dirty="0"/>
              <a:t/>
            </a:r>
            <a:br>
              <a:rPr lang="ru-RU" dirty="0"/>
            </a:br>
            <a:endParaRPr lang="ru-RU" dirty="0"/>
          </a:p>
        </p:txBody>
      </p:sp>
    </p:spTree>
    <p:extLst>
      <p:ext uri="{BB962C8B-B14F-4D97-AF65-F5344CB8AC3E}">
        <p14:creationId xmlns:p14="http://schemas.microsoft.com/office/powerpoint/2010/main" val="387422296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1512" y="542822"/>
            <a:ext cx="7992888" cy="1538883"/>
          </a:xfrm>
          <a:prstGeom prst="rect">
            <a:avLst/>
          </a:prstGeom>
          <a:noFill/>
        </p:spPr>
        <p:txBody>
          <a:bodyPr wrap="square" rtlCol="0">
            <a:spAutoFit/>
          </a:bodyPr>
          <a:lstStyle/>
          <a:p>
            <a:pPr algn="ctr"/>
            <a:r>
              <a:rPr lang="ru-RU" sz="2000" b="1" dirty="0" smtClean="0">
                <a:solidFill>
                  <a:srgbClr val="FF0000"/>
                </a:solidFill>
                <a:latin typeface="Times New Roman"/>
              </a:rPr>
              <a:t>Дидактическая игра </a:t>
            </a:r>
            <a:r>
              <a:rPr lang="ru-RU" sz="2000" b="1" dirty="0">
                <a:solidFill>
                  <a:srgbClr val="FF0000"/>
                </a:solidFill>
                <a:latin typeface="Times New Roman"/>
              </a:rPr>
              <a:t>(мелкая моторика).</a:t>
            </a:r>
            <a:endParaRPr lang="ru-RU" sz="2000" dirty="0">
              <a:solidFill>
                <a:srgbClr val="FF0000"/>
              </a:solidFill>
              <a:latin typeface="Calibri"/>
            </a:endParaRPr>
          </a:p>
          <a:p>
            <a:pPr marL="457200" algn="ctr"/>
            <a:r>
              <a:rPr lang="ru-RU" b="1" dirty="0">
                <a:solidFill>
                  <a:srgbClr val="0070C0"/>
                </a:solidFill>
                <a:latin typeface="Times New Roman"/>
              </a:rPr>
              <a:t>«Разноцветные шарики»</a:t>
            </a:r>
            <a:endParaRPr lang="ru-RU" sz="1600" dirty="0">
              <a:solidFill>
                <a:srgbClr val="0070C0"/>
              </a:solidFill>
              <a:latin typeface="Calibri"/>
            </a:endParaRPr>
          </a:p>
          <a:p>
            <a:r>
              <a:rPr lang="ru-RU" sz="1400" dirty="0">
                <a:solidFill>
                  <a:srgbClr val="000000"/>
                </a:solidFill>
                <a:latin typeface="Times New Roman"/>
              </a:rPr>
              <a:t>Цель: развитие мелкой моторики рук, закрепление основных цветов.</a:t>
            </a:r>
            <a:endParaRPr lang="ru-RU" sz="1400" dirty="0">
              <a:solidFill>
                <a:srgbClr val="000000"/>
              </a:solidFill>
              <a:latin typeface="Calibri"/>
            </a:endParaRPr>
          </a:p>
          <a:p>
            <a:r>
              <a:rPr lang="ru-RU" sz="1400" dirty="0">
                <a:solidFill>
                  <a:srgbClr val="000000"/>
                </a:solidFill>
                <a:latin typeface="Times New Roman"/>
              </a:rPr>
              <a:t>Оборудование: картон белого и серебристого цвета, фломастеры основных цветов, клей – карандаш, шарики из цветного картона, скотч для «</a:t>
            </a:r>
            <a:r>
              <a:rPr lang="ru-RU" sz="1400" dirty="0" err="1">
                <a:solidFill>
                  <a:srgbClr val="000000"/>
                </a:solidFill>
                <a:latin typeface="Times New Roman"/>
              </a:rPr>
              <a:t>ламинирования</a:t>
            </a:r>
            <a:r>
              <a:rPr lang="ru-RU" sz="1400" dirty="0">
                <a:solidFill>
                  <a:srgbClr val="000000"/>
                </a:solidFill>
                <a:latin typeface="Times New Roman"/>
              </a:rPr>
              <a:t>», картинки сказочных героев, липучки.</a:t>
            </a:r>
            <a:endParaRPr lang="ru-RU" sz="1400" dirty="0">
              <a:solidFill>
                <a:srgbClr val="000000"/>
              </a:solidFill>
              <a:latin typeface="Calibri"/>
            </a:endParaRPr>
          </a:p>
          <a:p>
            <a:r>
              <a:rPr lang="ru-RU" sz="1400" dirty="0">
                <a:solidFill>
                  <a:srgbClr val="000000"/>
                </a:solidFill>
                <a:latin typeface="Times New Roman"/>
              </a:rPr>
              <a:t>Ход игры: воспитатель просит детей прикрепить шарики по цветам.</a:t>
            </a:r>
            <a:endParaRPr lang="ru-RU" sz="1400" b="0" i="0" dirty="0">
              <a:solidFill>
                <a:srgbClr val="000000"/>
              </a:solidFill>
              <a:effectLst/>
              <a:latin typeface="Calibri"/>
            </a:endParaRPr>
          </a:p>
        </p:txBody>
      </p:sp>
      <p:sp>
        <p:nvSpPr>
          <p:cNvPr id="3" name="TextBox 2"/>
          <p:cNvSpPr txBox="1"/>
          <p:nvPr/>
        </p:nvSpPr>
        <p:spPr>
          <a:xfrm>
            <a:off x="611560" y="2420888"/>
            <a:ext cx="7920880" cy="3877985"/>
          </a:xfrm>
          <a:prstGeom prst="rect">
            <a:avLst/>
          </a:prstGeom>
          <a:noFill/>
        </p:spPr>
        <p:txBody>
          <a:bodyPr wrap="square" rtlCol="0">
            <a:spAutoFit/>
          </a:bodyPr>
          <a:lstStyle/>
          <a:p>
            <a:pPr algn="ctr"/>
            <a:r>
              <a:rPr lang="ru-RU" sz="2000" b="1" dirty="0">
                <a:solidFill>
                  <a:srgbClr val="FF0000"/>
                </a:solidFill>
                <a:latin typeface="Times New Roman"/>
              </a:rPr>
              <a:t>Дидактические </a:t>
            </a:r>
            <a:r>
              <a:rPr lang="ru-RU" sz="2000" b="1" dirty="0" smtClean="0">
                <a:solidFill>
                  <a:srgbClr val="FF0000"/>
                </a:solidFill>
                <a:latin typeface="Times New Roman"/>
              </a:rPr>
              <a:t>игра </a:t>
            </a:r>
            <a:r>
              <a:rPr lang="ru-RU" sz="2000" b="1" dirty="0">
                <a:solidFill>
                  <a:srgbClr val="FF0000"/>
                </a:solidFill>
                <a:latin typeface="Times New Roman"/>
              </a:rPr>
              <a:t>(</a:t>
            </a:r>
            <a:r>
              <a:rPr lang="ru-RU" sz="2000" b="1" dirty="0" smtClean="0">
                <a:solidFill>
                  <a:srgbClr val="FF0000"/>
                </a:solidFill>
                <a:latin typeface="Times New Roman"/>
              </a:rPr>
              <a:t>музыкальная).</a:t>
            </a:r>
            <a:endParaRPr lang="ru-RU" sz="2000" dirty="0">
              <a:solidFill>
                <a:srgbClr val="FF0000"/>
              </a:solidFill>
              <a:latin typeface="Calibri"/>
            </a:endParaRPr>
          </a:p>
          <a:p>
            <a:pPr marL="457200" algn="ctr"/>
            <a:r>
              <a:rPr lang="ru-RU" b="1" dirty="0">
                <a:solidFill>
                  <a:srgbClr val="FFC000"/>
                </a:solidFill>
                <a:latin typeface="Times New Roman"/>
              </a:rPr>
              <a:t>«СОЛНЫШКО»</a:t>
            </a:r>
            <a:endParaRPr lang="ru-RU" sz="1600" dirty="0">
              <a:solidFill>
                <a:srgbClr val="FFC000"/>
              </a:solidFill>
              <a:latin typeface="Calibri"/>
            </a:endParaRPr>
          </a:p>
          <a:p>
            <a:r>
              <a:rPr lang="ru-RU" sz="1400" dirty="0">
                <a:solidFill>
                  <a:srgbClr val="000000"/>
                </a:solidFill>
                <a:latin typeface="Times New Roman"/>
              </a:rPr>
              <a:t>Задачи: Закрепить навыки выполнения одновременно «пружинок» и хлопков, прыжков и хлопков.</a:t>
            </a:r>
            <a:endParaRPr lang="ru-RU" sz="1400" dirty="0">
              <a:solidFill>
                <a:srgbClr val="000000"/>
              </a:solidFill>
              <a:latin typeface="Calibri"/>
            </a:endParaRPr>
          </a:p>
          <a:p>
            <a:r>
              <a:rPr lang="ru-RU" sz="1400" dirty="0">
                <a:solidFill>
                  <a:srgbClr val="000000"/>
                </a:solidFill>
                <a:latin typeface="Times New Roman"/>
              </a:rPr>
              <a:t>Ход игры:</a:t>
            </a:r>
            <a:endParaRPr lang="ru-RU" sz="1400" dirty="0">
              <a:solidFill>
                <a:srgbClr val="000000"/>
              </a:solidFill>
              <a:latin typeface="Calibri"/>
            </a:endParaRPr>
          </a:p>
          <a:p>
            <a:r>
              <a:rPr lang="ru-RU" sz="1400" dirty="0">
                <a:solidFill>
                  <a:srgbClr val="000000"/>
                </a:solidFill>
                <a:latin typeface="Times New Roman"/>
              </a:rPr>
              <a:t>\ Солнышко, \ солнышко,</a:t>
            </a:r>
            <a:endParaRPr lang="ru-RU" sz="1400" dirty="0">
              <a:solidFill>
                <a:srgbClr val="000000"/>
              </a:solidFill>
              <a:latin typeface="Calibri"/>
            </a:endParaRPr>
          </a:p>
          <a:p>
            <a:r>
              <a:rPr lang="ru-RU" sz="1400" dirty="0">
                <a:solidFill>
                  <a:srgbClr val="000000"/>
                </a:solidFill>
                <a:latin typeface="Times New Roman"/>
              </a:rPr>
              <a:t>/ Выгляни в \окошко:</a:t>
            </a:r>
            <a:endParaRPr lang="ru-RU" sz="1400" dirty="0">
              <a:solidFill>
                <a:srgbClr val="000000"/>
              </a:solidFill>
              <a:latin typeface="Calibri"/>
            </a:endParaRPr>
          </a:p>
          <a:p>
            <a:r>
              <a:rPr lang="ru-RU" sz="1400" dirty="0">
                <a:solidFill>
                  <a:srgbClr val="000000"/>
                </a:solidFill>
                <a:latin typeface="Times New Roman"/>
              </a:rPr>
              <a:t>\Твои детки \ плачут,</a:t>
            </a:r>
            <a:endParaRPr lang="ru-RU" sz="1400" dirty="0">
              <a:solidFill>
                <a:srgbClr val="000000"/>
              </a:solidFill>
              <a:latin typeface="Calibri"/>
            </a:endParaRPr>
          </a:p>
          <a:p>
            <a:r>
              <a:rPr lang="ru-RU" sz="1400" dirty="0">
                <a:solidFill>
                  <a:srgbClr val="000000"/>
                </a:solidFill>
                <a:latin typeface="Times New Roman"/>
              </a:rPr>
              <a:t>/ По камушкам \ скачут.</a:t>
            </a:r>
            <a:endParaRPr lang="ru-RU" sz="1400" dirty="0">
              <a:solidFill>
                <a:srgbClr val="000000"/>
              </a:solidFill>
              <a:latin typeface="Calibri"/>
            </a:endParaRPr>
          </a:p>
          <a:p>
            <a:r>
              <a:rPr lang="ru-RU" sz="1400" dirty="0">
                <a:solidFill>
                  <a:srgbClr val="000000"/>
                </a:solidFill>
                <a:latin typeface="Times New Roman"/>
              </a:rPr>
              <a:t>Ход игры</a:t>
            </a:r>
            <a:endParaRPr lang="ru-RU" sz="1400" dirty="0">
              <a:solidFill>
                <a:srgbClr val="000000"/>
              </a:solidFill>
              <a:latin typeface="Calibri"/>
            </a:endParaRPr>
          </a:p>
          <a:p>
            <a:r>
              <a:rPr lang="ru-RU" sz="1400" dirty="0">
                <a:solidFill>
                  <a:srgbClr val="000000"/>
                </a:solidFill>
                <a:latin typeface="Times New Roman"/>
              </a:rPr>
              <a:t> На 1-ю и 2-ю строчки теста взрослый вместе с детьми выполняет частые полуприседания - «пружинки» - и одновременно хлопает в ладоши.</a:t>
            </a:r>
            <a:endParaRPr lang="ru-RU" sz="1400" dirty="0">
              <a:solidFill>
                <a:srgbClr val="000000"/>
              </a:solidFill>
              <a:latin typeface="Calibri"/>
            </a:endParaRPr>
          </a:p>
          <a:p>
            <a:r>
              <a:rPr lang="ru-RU" sz="1400" dirty="0">
                <a:solidFill>
                  <a:srgbClr val="000000"/>
                </a:solidFill>
                <a:latin typeface="Times New Roman"/>
              </a:rPr>
              <a:t>Под текст 3-й и 4-й строчек выполняются прыжки с одновременными хлопками в ладоши.</a:t>
            </a:r>
            <a:endParaRPr lang="ru-RU" sz="1400" dirty="0">
              <a:solidFill>
                <a:srgbClr val="000000"/>
              </a:solidFill>
              <a:latin typeface="Calibri"/>
            </a:endParaRPr>
          </a:p>
          <a:p>
            <a:r>
              <a:rPr lang="ru-RU" sz="1400" dirty="0">
                <a:solidFill>
                  <a:srgbClr val="000000"/>
                </a:solidFill>
                <a:latin typeface="Times New Roman"/>
              </a:rPr>
              <a:t>Методические рекомендации</a:t>
            </a:r>
            <a:endParaRPr lang="ru-RU" sz="1400" dirty="0">
              <a:solidFill>
                <a:srgbClr val="000000"/>
              </a:solidFill>
              <a:latin typeface="Calibri"/>
            </a:endParaRPr>
          </a:p>
          <a:p>
            <a:r>
              <a:rPr lang="ru-RU" sz="1400" dirty="0">
                <a:solidFill>
                  <a:srgbClr val="000000"/>
                </a:solidFill>
                <a:latin typeface="Times New Roman"/>
              </a:rPr>
              <a:t>Текст произносится в медленном темпе, нараспев, с ярко выраженной метрической пульсацией, без остановок, ускорений и замедлений.</a:t>
            </a:r>
            <a:endParaRPr lang="ru-RU" sz="1400" dirty="0">
              <a:solidFill>
                <a:srgbClr val="000000"/>
              </a:solidFill>
              <a:latin typeface="Calibri"/>
            </a:endParaRPr>
          </a:p>
          <a:p>
            <a:r>
              <a:rPr lang="ru-RU" sz="1400" dirty="0">
                <a:solidFill>
                  <a:srgbClr val="000000"/>
                </a:solidFill>
                <a:latin typeface="Times New Roman"/>
              </a:rPr>
              <a:t>Нисходящая интонация голоса приходиться на каждую сильную долю:</a:t>
            </a:r>
            <a:endParaRPr lang="ru-RU" sz="1400" dirty="0">
              <a:solidFill>
                <a:srgbClr val="000000"/>
              </a:solidFill>
              <a:latin typeface="Calibri"/>
            </a:endParaRPr>
          </a:p>
          <a:p>
            <a:r>
              <a:rPr lang="ru-RU" sz="1400" dirty="0">
                <a:solidFill>
                  <a:srgbClr val="000000"/>
                </a:solidFill>
                <a:latin typeface="Times New Roman"/>
              </a:rPr>
              <a:t>\ Солнышко,\ солнышко, / Выгляни в \ окошко и т.д.</a:t>
            </a:r>
            <a:endParaRPr lang="ru-RU" sz="1400" b="0" i="0" dirty="0">
              <a:solidFill>
                <a:srgbClr val="000000"/>
              </a:solidFill>
              <a:effectLst/>
              <a:latin typeface="Calibri"/>
            </a:endParaRPr>
          </a:p>
        </p:txBody>
      </p:sp>
    </p:spTree>
    <p:extLst>
      <p:ext uri="{BB962C8B-B14F-4D97-AF65-F5344CB8AC3E}">
        <p14:creationId xmlns:p14="http://schemas.microsoft.com/office/powerpoint/2010/main" val="2062555140"/>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0629" y="116632"/>
            <a:ext cx="6291731" cy="923330"/>
          </a:xfrm>
          <a:prstGeom prst="rect">
            <a:avLst/>
          </a:prstGeom>
          <a:noFill/>
        </p:spPr>
        <p:txBody>
          <a:bodyPr wrap="square" lIns="91440" tIns="45720" rIns="91440" bIns="45720">
            <a:spAutoFit/>
          </a:bodyPr>
          <a:lstStyle/>
          <a:p>
            <a:pPr algn="ctr"/>
            <a:r>
              <a:rPr lang="ru-RU"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Старшая группа</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TextBox 2"/>
          <p:cNvSpPr txBox="1"/>
          <p:nvPr/>
        </p:nvSpPr>
        <p:spPr>
          <a:xfrm>
            <a:off x="539552" y="1916832"/>
            <a:ext cx="8064896" cy="4955203"/>
          </a:xfrm>
          <a:prstGeom prst="rect">
            <a:avLst/>
          </a:prstGeom>
          <a:noFill/>
        </p:spPr>
        <p:txBody>
          <a:bodyPr wrap="square" rtlCol="0">
            <a:spAutoFit/>
          </a:bodyPr>
          <a:lstStyle/>
          <a:p>
            <a:pPr lvl="0" algn="ctr"/>
            <a:r>
              <a:rPr lang="ru-RU" b="1" dirty="0">
                <a:solidFill>
                  <a:srgbClr val="B83D68">
                    <a:lumMod val="75000"/>
                  </a:srgbClr>
                </a:solidFill>
                <a:latin typeface="Arial"/>
              </a:rPr>
              <a:t>«</a:t>
            </a:r>
            <a:r>
              <a:rPr lang="ru-RU" sz="1400" b="1" dirty="0">
                <a:solidFill>
                  <a:srgbClr val="B83D68">
                    <a:lumMod val="75000"/>
                  </a:srgbClr>
                </a:solidFill>
                <a:latin typeface="Arial"/>
              </a:rPr>
              <a:t>Геометрические фигуры»</a:t>
            </a:r>
            <a:r>
              <a:rPr lang="ru-RU" sz="1400" b="1" dirty="0">
                <a:solidFill>
                  <a:srgbClr val="B83D68">
                    <a:lumMod val="75000"/>
                  </a:srgbClr>
                </a:solidFill>
                <a:latin typeface="Calibri"/>
              </a:rPr>
              <a:t/>
            </a:r>
            <a:br>
              <a:rPr lang="ru-RU" sz="1400" b="1" dirty="0">
                <a:solidFill>
                  <a:srgbClr val="B83D68">
                    <a:lumMod val="75000"/>
                  </a:srgbClr>
                </a:solidFill>
                <a:latin typeface="Calibri"/>
              </a:rPr>
            </a:br>
            <a:r>
              <a:rPr lang="ru-RU" sz="1400" dirty="0">
                <a:solidFill>
                  <a:prstClr val="black"/>
                </a:solidFill>
                <a:latin typeface="Calibri"/>
              </a:rPr>
              <a:t/>
            </a:r>
            <a:br>
              <a:rPr lang="ru-RU" sz="1400" dirty="0">
                <a:solidFill>
                  <a:prstClr val="black"/>
                </a:solidFill>
                <a:latin typeface="Calibri"/>
              </a:rPr>
            </a:br>
            <a:r>
              <a:rPr lang="ru-RU" sz="1400" dirty="0">
                <a:solidFill>
                  <a:srgbClr val="444444"/>
                </a:solidFill>
                <a:latin typeface="Arial"/>
              </a:rPr>
              <a:t>Цель: ознакомление детей с основными геометрическими фигурами.</a:t>
            </a:r>
            <a:r>
              <a:rPr lang="ru-RU" sz="1400" dirty="0">
                <a:solidFill>
                  <a:prstClr val="black"/>
                </a:solidFill>
                <a:latin typeface="Calibri"/>
              </a:rPr>
              <a:t/>
            </a:r>
            <a:br>
              <a:rPr lang="ru-RU" sz="1400" dirty="0">
                <a:solidFill>
                  <a:prstClr val="black"/>
                </a:solidFill>
                <a:latin typeface="Calibri"/>
              </a:rPr>
            </a:br>
            <a:r>
              <a:rPr lang="ru-RU" sz="1400" dirty="0">
                <a:solidFill>
                  <a:prstClr val="black"/>
                </a:solidFill>
                <a:latin typeface="Calibri"/>
              </a:rPr>
              <a:t/>
            </a:r>
            <a:br>
              <a:rPr lang="ru-RU" sz="1400" dirty="0">
                <a:solidFill>
                  <a:prstClr val="black"/>
                </a:solidFill>
                <a:latin typeface="Calibri"/>
              </a:rPr>
            </a:br>
            <a:r>
              <a:rPr lang="ru-RU" sz="1400" dirty="0">
                <a:solidFill>
                  <a:srgbClr val="444444"/>
                </a:solidFill>
                <a:latin typeface="Arial"/>
              </a:rPr>
              <a:t>Материал: карточки с изображением домика, елочки, солнышка и т. Д. из геометрических фигур.</a:t>
            </a:r>
            <a:r>
              <a:rPr lang="ru-RU" sz="1400" dirty="0">
                <a:solidFill>
                  <a:prstClr val="black"/>
                </a:solidFill>
                <a:latin typeface="Calibri"/>
              </a:rPr>
              <a:t/>
            </a:r>
            <a:br>
              <a:rPr lang="ru-RU" sz="1400" dirty="0">
                <a:solidFill>
                  <a:prstClr val="black"/>
                </a:solidFill>
                <a:latin typeface="Calibri"/>
              </a:rPr>
            </a:br>
            <a:r>
              <a:rPr lang="ru-RU" sz="1400" dirty="0">
                <a:solidFill>
                  <a:prstClr val="black"/>
                </a:solidFill>
                <a:latin typeface="Calibri"/>
              </a:rPr>
              <a:t/>
            </a:r>
            <a:br>
              <a:rPr lang="ru-RU" sz="1400" dirty="0">
                <a:solidFill>
                  <a:prstClr val="black"/>
                </a:solidFill>
                <a:latin typeface="Calibri"/>
              </a:rPr>
            </a:br>
            <a:r>
              <a:rPr lang="ru-RU" sz="1400" dirty="0">
                <a:solidFill>
                  <a:srgbClr val="444444"/>
                </a:solidFill>
                <a:latin typeface="Arial"/>
              </a:rPr>
              <a:t>Ход игры. После беседы по картинкам попросите ребенка показать квадрат (треугольник, круг, прямоугольник), затем обвести карандашом фигуры, изображенные пунктирными линиями, после чего раскрасить картинку. В процессе работы чаще повторяйте с ребёнком слова: "Шарик круглый, окно квадратное..."</a:t>
            </a:r>
            <a:r>
              <a:rPr lang="ru-RU" sz="1400" dirty="0">
                <a:solidFill>
                  <a:prstClr val="black"/>
                </a:solidFill>
                <a:latin typeface="Calibri"/>
              </a:rPr>
              <a:t/>
            </a:r>
            <a:br>
              <a:rPr lang="ru-RU" sz="1400" dirty="0">
                <a:solidFill>
                  <a:prstClr val="black"/>
                </a:solidFill>
                <a:latin typeface="Calibri"/>
              </a:rPr>
            </a:br>
            <a:r>
              <a:rPr lang="ru-RU" sz="1400" dirty="0">
                <a:solidFill>
                  <a:prstClr val="black"/>
                </a:solidFill>
                <a:latin typeface="Calibri"/>
              </a:rPr>
              <a:t/>
            </a:r>
            <a:br>
              <a:rPr lang="ru-RU" sz="1400" dirty="0">
                <a:solidFill>
                  <a:prstClr val="black"/>
                </a:solidFill>
                <a:latin typeface="Calibri"/>
              </a:rPr>
            </a:br>
            <a:r>
              <a:rPr lang="ru-RU" sz="1400" b="1" dirty="0">
                <a:solidFill>
                  <a:srgbClr val="B83D68">
                    <a:lumMod val="75000"/>
                  </a:srgbClr>
                </a:solidFill>
                <a:latin typeface="Arial"/>
              </a:rPr>
              <a:t>«Найди и назови фигуру»</a:t>
            </a:r>
            <a:r>
              <a:rPr lang="ru-RU" sz="1400" b="1" dirty="0">
                <a:solidFill>
                  <a:srgbClr val="B83D68">
                    <a:lumMod val="75000"/>
                  </a:srgbClr>
                </a:solidFill>
                <a:latin typeface="Calibri"/>
              </a:rPr>
              <a:t/>
            </a:r>
            <a:br>
              <a:rPr lang="ru-RU" sz="1400" b="1" dirty="0">
                <a:solidFill>
                  <a:srgbClr val="B83D68">
                    <a:lumMod val="75000"/>
                  </a:srgbClr>
                </a:solidFill>
                <a:latin typeface="Calibri"/>
              </a:rPr>
            </a:br>
            <a:r>
              <a:rPr lang="ru-RU" sz="1400" dirty="0">
                <a:solidFill>
                  <a:prstClr val="black"/>
                </a:solidFill>
                <a:latin typeface="Calibri"/>
              </a:rPr>
              <a:t/>
            </a:r>
            <a:br>
              <a:rPr lang="ru-RU" sz="1400" dirty="0">
                <a:solidFill>
                  <a:prstClr val="black"/>
                </a:solidFill>
                <a:latin typeface="Calibri"/>
              </a:rPr>
            </a:br>
            <a:r>
              <a:rPr lang="ru-RU" sz="1400" dirty="0">
                <a:solidFill>
                  <a:srgbClr val="444444"/>
                </a:solidFill>
                <a:latin typeface="Arial"/>
              </a:rPr>
              <a:t>Цель: упражнять детей в знании геометрических фигур.</a:t>
            </a:r>
            <a:r>
              <a:rPr lang="ru-RU" sz="1400" dirty="0">
                <a:solidFill>
                  <a:prstClr val="black"/>
                </a:solidFill>
                <a:latin typeface="Calibri"/>
              </a:rPr>
              <a:t/>
            </a:r>
            <a:br>
              <a:rPr lang="ru-RU" sz="1400" dirty="0">
                <a:solidFill>
                  <a:prstClr val="black"/>
                </a:solidFill>
                <a:latin typeface="Calibri"/>
              </a:rPr>
            </a:br>
            <a:r>
              <a:rPr lang="ru-RU" sz="1400" dirty="0">
                <a:solidFill>
                  <a:prstClr val="black"/>
                </a:solidFill>
                <a:latin typeface="Calibri"/>
              </a:rPr>
              <a:t/>
            </a:r>
            <a:br>
              <a:rPr lang="ru-RU" sz="1400" dirty="0">
                <a:solidFill>
                  <a:prstClr val="black"/>
                </a:solidFill>
                <a:latin typeface="Calibri"/>
              </a:rPr>
            </a:br>
            <a:r>
              <a:rPr lang="ru-RU" sz="1400" dirty="0">
                <a:solidFill>
                  <a:srgbClr val="444444"/>
                </a:solidFill>
                <a:latin typeface="Arial"/>
              </a:rPr>
              <a:t>Материал: карточки с изображением геометрических фигур.</a:t>
            </a:r>
            <a:r>
              <a:rPr lang="ru-RU" sz="1400" dirty="0">
                <a:solidFill>
                  <a:prstClr val="black"/>
                </a:solidFill>
                <a:latin typeface="Calibri"/>
              </a:rPr>
              <a:t/>
            </a:r>
            <a:br>
              <a:rPr lang="ru-RU" sz="1400" dirty="0">
                <a:solidFill>
                  <a:prstClr val="black"/>
                </a:solidFill>
                <a:latin typeface="Calibri"/>
              </a:rPr>
            </a:br>
            <a:r>
              <a:rPr lang="ru-RU" sz="1400" dirty="0">
                <a:solidFill>
                  <a:prstClr val="black"/>
                </a:solidFill>
                <a:latin typeface="Calibri"/>
              </a:rPr>
              <a:t/>
            </a:r>
            <a:br>
              <a:rPr lang="ru-RU" sz="1400" dirty="0">
                <a:solidFill>
                  <a:prstClr val="black"/>
                </a:solidFill>
                <a:latin typeface="Calibri"/>
              </a:rPr>
            </a:br>
            <a:r>
              <a:rPr lang="ru-RU" sz="1400" dirty="0">
                <a:solidFill>
                  <a:srgbClr val="444444"/>
                </a:solidFill>
                <a:latin typeface="Arial"/>
              </a:rPr>
              <a:t>Ход игры. Предложите ребенку сначала раскрасить фигуру в рамочке, а затем такую же, выделив ее из двух других. Попросите назвать те фигуры, которые он знает, и цвет, который он выбрал для раскрашивания.</a:t>
            </a:r>
            <a:r>
              <a:rPr lang="ru-RU" dirty="0">
                <a:solidFill>
                  <a:prstClr val="black"/>
                </a:solidFill>
                <a:latin typeface="Calibri"/>
              </a:rPr>
              <a:t/>
            </a:r>
            <a:br>
              <a:rPr lang="ru-RU" dirty="0">
                <a:solidFill>
                  <a:prstClr val="black"/>
                </a:solidFill>
                <a:latin typeface="Calibri"/>
              </a:rPr>
            </a:br>
            <a:endParaRPr lang="ru-RU" dirty="0">
              <a:solidFill>
                <a:prstClr val="black"/>
              </a:solidFill>
              <a:latin typeface="Calibri"/>
            </a:endParaRPr>
          </a:p>
        </p:txBody>
      </p:sp>
      <p:sp>
        <p:nvSpPr>
          <p:cNvPr id="4" name="TextBox 3"/>
          <p:cNvSpPr txBox="1"/>
          <p:nvPr/>
        </p:nvSpPr>
        <p:spPr>
          <a:xfrm>
            <a:off x="947660" y="1196752"/>
            <a:ext cx="7200800" cy="369332"/>
          </a:xfrm>
          <a:prstGeom prst="rect">
            <a:avLst/>
          </a:prstGeom>
          <a:noFill/>
        </p:spPr>
        <p:txBody>
          <a:bodyPr wrap="square" rtlCol="0">
            <a:spAutoFit/>
          </a:bodyPr>
          <a:lstStyle/>
          <a:p>
            <a:pPr algn="ctr"/>
            <a:r>
              <a:rPr lang="ru-RU" b="1" dirty="0" smtClean="0">
                <a:solidFill>
                  <a:srgbClr val="FF0000"/>
                </a:solidFill>
              </a:rPr>
              <a:t>ДИДАКТИЧЕСКИЕ ИГРЫ</a:t>
            </a:r>
            <a:endParaRPr lang="ru-RU" b="1" dirty="0">
              <a:solidFill>
                <a:srgbClr val="FF0000"/>
              </a:solidFill>
            </a:endParaRPr>
          </a:p>
        </p:txBody>
      </p:sp>
    </p:spTree>
    <p:extLst>
      <p:ext uri="{BB962C8B-B14F-4D97-AF65-F5344CB8AC3E}">
        <p14:creationId xmlns:p14="http://schemas.microsoft.com/office/powerpoint/2010/main" val="3480876657"/>
      </p:ext>
    </p:extLst>
  </p:cSld>
  <p:clrMapOvr>
    <a:masterClrMapping/>
  </p:clrMapOvr>
  <p:transition spd="slow">
    <p:randomBar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76672"/>
            <a:ext cx="8352928" cy="5016758"/>
          </a:xfrm>
          <a:prstGeom prst="rect">
            <a:avLst/>
          </a:prstGeom>
          <a:noFill/>
        </p:spPr>
        <p:txBody>
          <a:bodyPr wrap="square" rtlCol="0">
            <a:spAutoFit/>
          </a:bodyPr>
          <a:lstStyle/>
          <a:p>
            <a:pPr lvl="0" algn="ctr"/>
            <a:r>
              <a:rPr lang="ru-RU" sz="1600" b="1" i="1" dirty="0">
                <a:solidFill>
                  <a:srgbClr val="00B050"/>
                </a:solidFill>
                <a:latin typeface="Helvetica Neue"/>
              </a:rPr>
              <a:t>Экологические игры</a:t>
            </a:r>
          </a:p>
          <a:p>
            <a:pPr lvl="0" algn="ctr"/>
            <a:r>
              <a:rPr lang="ru-RU" sz="1600" b="1" i="1" dirty="0">
                <a:solidFill>
                  <a:srgbClr val="92D050"/>
                </a:solidFill>
                <a:latin typeface="Helvetica Neue"/>
              </a:rPr>
              <a:t>Игра с мячом «Воздух, земля, вода»</a:t>
            </a:r>
            <a:endParaRPr lang="ru-RU" sz="1600" dirty="0">
              <a:solidFill>
                <a:srgbClr val="92D050"/>
              </a:solidFill>
              <a:latin typeface="Helvetica Neue"/>
            </a:endParaRPr>
          </a:p>
          <a:p>
            <a:pPr lvl="0" algn="just"/>
            <a:r>
              <a:rPr lang="ru-RU" sz="1600" b="1" dirty="0" err="1">
                <a:solidFill>
                  <a:srgbClr val="333333"/>
                </a:solidFill>
                <a:latin typeface="Helvetica Neue"/>
              </a:rPr>
              <a:t>Дид</a:t>
            </a:r>
            <a:r>
              <a:rPr lang="ru-RU" sz="1600" b="1" dirty="0">
                <a:solidFill>
                  <a:srgbClr val="333333"/>
                </a:solidFill>
                <a:latin typeface="Helvetica Neue"/>
              </a:rPr>
              <a:t>. задача:  </a:t>
            </a:r>
            <a:r>
              <a:rPr lang="ru-RU" sz="1600" dirty="0">
                <a:solidFill>
                  <a:srgbClr val="333333"/>
                </a:solidFill>
                <a:latin typeface="Helvetica Neue"/>
              </a:rPr>
              <a:t>закреплять знания детей об объектах природы. Развивать слуховое внимание, мышление, сообразительность.</a:t>
            </a:r>
          </a:p>
          <a:p>
            <a:pPr lvl="0" algn="just"/>
            <a:r>
              <a:rPr lang="ru-RU" sz="1600" b="1" dirty="0">
                <a:solidFill>
                  <a:srgbClr val="333333"/>
                </a:solidFill>
                <a:latin typeface="Helvetica Neue"/>
              </a:rPr>
              <a:t>Материалы: </a:t>
            </a:r>
            <a:r>
              <a:rPr lang="ru-RU" sz="1600" dirty="0">
                <a:solidFill>
                  <a:srgbClr val="333333"/>
                </a:solidFill>
                <a:latin typeface="Helvetica Neue"/>
              </a:rPr>
              <a:t>мяч.</a:t>
            </a:r>
          </a:p>
          <a:p>
            <a:pPr lvl="0" algn="just"/>
            <a:r>
              <a:rPr lang="ru-RU" sz="1600" b="1" dirty="0">
                <a:solidFill>
                  <a:srgbClr val="333333"/>
                </a:solidFill>
                <a:latin typeface="Helvetica Neue"/>
              </a:rPr>
              <a:t>Ход игры: </a:t>
            </a:r>
            <a:r>
              <a:rPr lang="ru-RU" sz="1600" dirty="0">
                <a:solidFill>
                  <a:srgbClr val="333333"/>
                </a:solidFill>
                <a:latin typeface="Helvetica Neue"/>
              </a:rPr>
              <a:t>Вариант№1</a:t>
            </a:r>
            <a:r>
              <a:rPr lang="ru-RU" sz="1600" b="1" dirty="0">
                <a:solidFill>
                  <a:srgbClr val="333333"/>
                </a:solidFill>
                <a:latin typeface="Helvetica Neue"/>
              </a:rPr>
              <a:t>. </a:t>
            </a:r>
            <a:r>
              <a:rPr lang="ru-RU" sz="1600" dirty="0">
                <a:solidFill>
                  <a:srgbClr val="333333"/>
                </a:solidFill>
                <a:latin typeface="Helvetica Neue"/>
              </a:rPr>
              <a:t>Воспитатель бросает мяч ребенку и называет объект природы, например, «сорока». Ребенок должен ответить «воздух» и бросить мяч обратно. На слово «дельфин» ребенок отвечает «вода», на слово «волк» - «земля» и т.д.</a:t>
            </a:r>
          </a:p>
          <a:p>
            <a:pPr lvl="0" algn="just"/>
            <a:r>
              <a:rPr lang="ru-RU" sz="1600" dirty="0">
                <a:solidFill>
                  <a:srgbClr val="333333"/>
                </a:solidFill>
                <a:latin typeface="Helvetica Neue"/>
              </a:rPr>
              <a:t>Вариант№2. Воспитатель называет слово «воздух» ребенок поймавший мяч, должен назвать птицу. На слово «земля» - животное, обитающие на земле; на слово «вода» - обитателя рек, морей, озер и океанов.</a:t>
            </a:r>
          </a:p>
          <a:p>
            <a:pPr lvl="0" algn="ctr"/>
            <a:r>
              <a:rPr lang="ru-RU" sz="1600" b="1" i="1" dirty="0">
                <a:solidFill>
                  <a:srgbClr val="92D050"/>
                </a:solidFill>
                <a:latin typeface="Helvetica Neue"/>
              </a:rPr>
              <a:t>Угадай, что в мешочке?</a:t>
            </a:r>
            <a:endParaRPr lang="ru-RU" sz="1600" dirty="0">
              <a:solidFill>
                <a:srgbClr val="92D050"/>
              </a:solidFill>
              <a:latin typeface="Helvetica Neue"/>
            </a:endParaRPr>
          </a:p>
          <a:p>
            <a:pPr lvl="0" algn="just"/>
            <a:r>
              <a:rPr lang="ru-RU" sz="1600" b="1" dirty="0" err="1">
                <a:solidFill>
                  <a:srgbClr val="333333"/>
                </a:solidFill>
                <a:latin typeface="Helvetica Neue"/>
              </a:rPr>
              <a:t>Дид</a:t>
            </a:r>
            <a:r>
              <a:rPr lang="ru-RU" sz="1600" b="1" dirty="0">
                <a:solidFill>
                  <a:srgbClr val="333333"/>
                </a:solidFill>
                <a:latin typeface="Helvetica Neue"/>
              </a:rPr>
              <a:t>. задача: </a:t>
            </a:r>
            <a:r>
              <a:rPr lang="ru-RU" sz="1600" dirty="0">
                <a:solidFill>
                  <a:srgbClr val="333333"/>
                </a:solidFill>
                <a:latin typeface="Helvetica Neue"/>
              </a:rPr>
              <a:t>учить детей описывать предметы, воспринимаемые на ощупь и угадывать их по характерным признакам.</a:t>
            </a:r>
          </a:p>
          <a:p>
            <a:pPr lvl="0" algn="just"/>
            <a:r>
              <a:rPr lang="ru-RU" sz="1600" b="1" dirty="0">
                <a:solidFill>
                  <a:srgbClr val="333333"/>
                </a:solidFill>
                <a:latin typeface="Helvetica Neue"/>
              </a:rPr>
              <a:t>Материалы: </a:t>
            </a:r>
            <a:r>
              <a:rPr lang="ru-RU" sz="1600" dirty="0">
                <a:solidFill>
                  <a:srgbClr val="333333"/>
                </a:solidFill>
                <a:latin typeface="Helvetica Neue"/>
              </a:rPr>
              <a:t>овощи и фрукты характерной формы и различной плотности: лук, свекла, помидор, слива, яблоко, груша и </a:t>
            </a:r>
            <a:r>
              <a:rPr lang="ru-RU" sz="1600" dirty="0" err="1">
                <a:solidFill>
                  <a:srgbClr val="333333"/>
                </a:solidFill>
                <a:latin typeface="Helvetica Neue"/>
              </a:rPr>
              <a:t>д.р</a:t>
            </a:r>
            <a:r>
              <a:rPr lang="ru-RU" sz="1600" dirty="0">
                <a:solidFill>
                  <a:srgbClr val="333333"/>
                </a:solidFill>
                <a:latin typeface="Helvetica Neue"/>
              </a:rPr>
              <a:t>.</a:t>
            </a:r>
          </a:p>
          <a:p>
            <a:pPr lvl="0" algn="just"/>
            <a:r>
              <a:rPr lang="ru-RU" sz="1600" b="1" dirty="0">
                <a:solidFill>
                  <a:srgbClr val="333333"/>
                </a:solidFill>
                <a:latin typeface="Helvetica Neue"/>
              </a:rPr>
              <a:t>Ход игры:</a:t>
            </a:r>
            <a:r>
              <a:rPr lang="ru-RU" sz="1600" dirty="0">
                <a:solidFill>
                  <a:srgbClr val="333333"/>
                </a:solidFill>
                <a:latin typeface="Helvetica Neue"/>
              </a:rPr>
              <a:t> вы знаете игру «Чудесный мешочек»?, играть мы будем сегодня по иному. Кому я предложу достать из мешочка предмет, ни будет его сразу вытаскивать, а ощупав, сначала назовет его характерные признаки.</a:t>
            </a:r>
          </a:p>
        </p:txBody>
      </p:sp>
    </p:spTree>
    <p:extLst>
      <p:ext uri="{BB962C8B-B14F-4D97-AF65-F5344CB8AC3E}">
        <p14:creationId xmlns:p14="http://schemas.microsoft.com/office/powerpoint/2010/main" val="155330121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548680"/>
            <a:ext cx="7632848" cy="5447645"/>
          </a:xfrm>
          <a:prstGeom prst="rect">
            <a:avLst/>
          </a:prstGeom>
          <a:noFill/>
        </p:spPr>
        <p:txBody>
          <a:bodyPr wrap="square" rtlCol="0">
            <a:spAutoFit/>
          </a:bodyPr>
          <a:lstStyle/>
          <a:p>
            <a:pPr lvl="0" algn="ctr"/>
            <a:r>
              <a:rPr lang="ru-RU" sz="1400" dirty="0">
                <a:solidFill>
                  <a:srgbClr val="AC66BB">
                    <a:lumMod val="75000"/>
                  </a:srgbClr>
                </a:solidFill>
                <a:latin typeface="Tahoma"/>
              </a:rPr>
              <a:t>Речевое  развитие</a:t>
            </a:r>
          </a:p>
          <a:p>
            <a:pPr lvl="0" algn="ctr"/>
            <a:r>
              <a:rPr lang="ru-RU" sz="1400" dirty="0">
                <a:solidFill>
                  <a:srgbClr val="AC66BB">
                    <a:lumMod val="75000"/>
                  </a:srgbClr>
                </a:solidFill>
                <a:latin typeface="Tahoma"/>
              </a:rPr>
              <a:t> «Какое слово заблудилось?»</a:t>
            </a:r>
          </a:p>
          <a:p>
            <a:pPr lvl="0"/>
            <a:r>
              <a:rPr lang="ru-RU" sz="1600" dirty="0">
                <a:solidFill>
                  <a:srgbClr val="000000"/>
                </a:solidFill>
                <a:latin typeface="Times New Roman" panose="02020603050405020304" pitchFamily="18" charset="0"/>
                <a:cs typeface="Times New Roman" panose="02020603050405020304" pitchFamily="18" charset="0"/>
              </a:rPr>
              <a:t>Цель игры – формировать умение подбирать точные по смыслу слова.</a:t>
            </a:r>
          </a:p>
          <a:p>
            <a:pPr lvl="0"/>
            <a:r>
              <a:rPr lang="ru-RU" sz="1600" dirty="0">
                <a:solidFill>
                  <a:srgbClr val="000000"/>
                </a:solidFill>
                <a:latin typeface="Times New Roman" panose="02020603050405020304" pitchFamily="18" charset="0"/>
                <a:cs typeface="Times New Roman" panose="02020603050405020304" pitchFamily="18" charset="0"/>
              </a:rPr>
              <a:t>Взрослый читает стихотворение, а ребенок должен</a:t>
            </a:r>
          </a:p>
          <a:p>
            <a:pPr lvl="0"/>
            <a:r>
              <a:rPr lang="ru-RU" sz="1600" dirty="0">
                <a:solidFill>
                  <a:srgbClr val="000000"/>
                </a:solidFill>
                <a:latin typeface="Times New Roman" panose="02020603050405020304" pitchFamily="18" charset="0"/>
                <a:cs typeface="Times New Roman" panose="02020603050405020304" pitchFamily="18" charset="0"/>
              </a:rPr>
              <a:t>заметить смысловые несообразности и подобрать нужные слова.</a:t>
            </a:r>
          </a:p>
          <a:p>
            <a:pPr lvl="0"/>
            <a:r>
              <a:rPr lang="ru-RU" sz="1600" dirty="0">
                <a:solidFill>
                  <a:srgbClr val="000000"/>
                </a:solidFill>
                <a:latin typeface="Times New Roman" panose="02020603050405020304" pitchFamily="18" charset="0"/>
                <a:cs typeface="Times New Roman" panose="02020603050405020304" pitchFamily="18" charset="0"/>
              </a:rPr>
              <a:t>Куклу выронив из рук, Маша мчится к маме:</a:t>
            </a:r>
          </a:p>
          <a:p>
            <a:pPr lvl="0"/>
            <a:r>
              <a:rPr lang="ru-RU" sz="1600" dirty="0">
                <a:solidFill>
                  <a:srgbClr val="000000"/>
                </a:solidFill>
                <a:latin typeface="Times New Roman" panose="02020603050405020304" pitchFamily="18" charset="0"/>
                <a:cs typeface="Times New Roman" panose="02020603050405020304" pitchFamily="18" charset="0"/>
              </a:rPr>
              <a:t>Там ползет зеленый </a:t>
            </a:r>
            <a:r>
              <a:rPr lang="ru-RU" sz="1600" b="1" dirty="0">
                <a:solidFill>
                  <a:srgbClr val="000000"/>
                </a:solidFill>
                <a:latin typeface="Times New Roman" panose="02020603050405020304" pitchFamily="18" charset="0"/>
                <a:cs typeface="Times New Roman" panose="02020603050405020304" pitchFamily="18" charset="0"/>
              </a:rPr>
              <a:t>лук</a:t>
            </a:r>
            <a:r>
              <a:rPr lang="ru-RU" sz="1600" dirty="0">
                <a:solidFill>
                  <a:srgbClr val="000000"/>
                </a:solidFill>
                <a:latin typeface="Times New Roman" panose="02020603050405020304" pitchFamily="18" charset="0"/>
                <a:cs typeface="Times New Roman" panose="02020603050405020304" pitchFamily="18" charset="0"/>
              </a:rPr>
              <a:t> (жук) с длинными усами.</a:t>
            </a:r>
          </a:p>
          <a:p>
            <a:pPr lvl="0"/>
            <a:r>
              <a:rPr lang="ru-RU" sz="1600" dirty="0">
                <a:solidFill>
                  <a:srgbClr val="000000"/>
                </a:solidFill>
                <a:latin typeface="Times New Roman" panose="02020603050405020304" pitchFamily="18" charset="0"/>
                <a:cs typeface="Times New Roman" panose="02020603050405020304" pitchFamily="18" charset="0"/>
              </a:rPr>
              <a:t>Врач напомнил дяде Мите: «Не забудьте об одном:</a:t>
            </a:r>
          </a:p>
          <a:p>
            <a:pPr lvl="0"/>
            <a:r>
              <a:rPr lang="ru-RU" sz="1600" dirty="0">
                <a:solidFill>
                  <a:srgbClr val="000000"/>
                </a:solidFill>
                <a:latin typeface="Times New Roman" panose="02020603050405020304" pitchFamily="18" charset="0"/>
                <a:cs typeface="Times New Roman" panose="02020603050405020304" pitchFamily="18" charset="0"/>
              </a:rPr>
              <a:t>Обязательно примите десять </a:t>
            </a:r>
            <a:r>
              <a:rPr lang="ru-RU" sz="1600" b="1" dirty="0">
                <a:solidFill>
                  <a:srgbClr val="000000"/>
                </a:solidFill>
                <a:latin typeface="Times New Roman" panose="02020603050405020304" pitchFamily="18" charset="0"/>
                <a:cs typeface="Times New Roman" panose="02020603050405020304" pitchFamily="18" charset="0"/>
              </a:rPr>
              <a:t>цапель </a:t>
            </a:r>
            <a:r>
              <a:rPr lang="ru-RU" sz="1600" dirty="0">
                <a:solidFill>
                  <a:srgbClr val="000000"/>
                </a:solidFill>
                <a:latin typeface="Times New Roman" panose="02020603050405020304" pitchFamily="18" charset="0"/>
                <a:cs typeface="Times New Roman" panose="02020603050405020304" pitchFamily="18" charset="0"/>
              </a:rPr>
              <a:t>(капель) перед сном».</a:t>
            </a:r>
          </a:p>
          <a:p>
            <a:pPr lvl="0"/>
            <a:r>
              <a:rPr lang="ru-RU" sz="1600" dirty="0">
                <a:solidFill>
                  <a:srgbClr val="000000"/>
                </a:solidFill>
                <a:latin typeface="Times New Roman" panose="02020603050405020304" pitchFamily="18" charset="0"/>
                <a:cs typeface="Times New Roman" panose="02020603050405020304" pitchFamily="18" charset="0"/>
              </a:rPr>
              <a:t>Жучка </a:t>
            </a:r>
            <a:r>
              <a:rPr lang="ru-RU" sz="1600" b="1" dirty="0">
                <a:solidFill>
                  <a:srgbClr val="000000"/>
                </a:solidFill>
                <a:latin typeface="Times New Roman" panose="02020603050405020304" pitchFamily="18" charset="0"/>
                <a:cs typeface="Times New Roman" panose="02020603050405020304" pitchFamily="18" charset="0"/>
              </a:rPr>
              <a:t>будку </a:t>
            </a:r>
            <a:r>
              <a:rPr lang="ru-RU" sz="1600" dirty="0">
                <a:solidFill>
                  <a:srgbClr val="000000"/>
                </a:solidFill>
                <a:latin typeface="Times New Roman" panose="02020603050405020304" pitchFamily="18" charset="0"/>
                <a:cs typeface="Times New Roman" panose="02020603050405020304" pitchFamily="18" charset="0"/>
              </a:rPr>
              <a:t>(булку) не доела. Неохота, Надоело.</a:t>
            </a:r>
          </a:p>
          <a:p>
            <a:pPr lvl="0"/>
            <a:r>
              <a:rPr lang="ru-RU" sz="1600" dirty="0">
                <a:solidFill>
                  <a:srgbClr val="000000"/>
                </a:solidFill>
                <a:latin typeface="Times New Roman" panose="02020603050405020304" pitchFamily="18" charset="0"/>
                <a:cs typeface="Times New Roman" panose="02020603050405020304" pitchFamily="18" charset="0"/>
              </a:rPr>
              <a:t>Забодал меня </a:t>
            </a:r>
            <a:r>
              <a:rPr lang="ru-RU" sz="1600" b="1" dirty="0">
                <a:solidFill>
                  <a:srgbClr val="000000"/>
                </a:solidFill>
                <a:latin typeface="Times New Roman" panose="02020603050405020304" pitchFamily="18" charset="0"/>
                <a:cs typeface="Times New Roman" panose="02020603050405020304" pitchFamily="18" charset="0"/>
              </a:rPr>
              <a:t>котел</a:t>
            </a:r>
            <a:r>
              <a:rPr lang="ru-RU" sz="1600" dirty="0">
                <a:solidFill>
                  <a:srgbClr val="000000"/>
                </a:solidFill>
                <a:latin typeface="Times New Roman" panose="02020603050405020304" pitchFamily="18" charset="0"/>
                <a:cs typeface="Times New Roman" panose="02020603050405020304" pitchFamily="18" charset="0"/>
              </a:rPr>
              <a:t> (козел), на него я очень зол.</a:t>
            </a:r>
          </a:p>
          <a:p>
            <a:pPr lvl="0"/>
            <a:r>
              <a:rPr lang="ru-RU" sz="1600" b="1" dirty="0">
                <a:solidFill>
                  <a:srgbClr val="000000"/>
                </a:solidFill>
                <a:latin typeface="Times New Roman" panose="02020603050405020304" pitchFamily="18" charset="0"/>
                <a:cs typeface="Times New Roman" panose="02020603050405020304" pitchFamily="18" charset="0"/>
              </a:rPr>
              <a:t>«Шутка».</a:t>
            </a:r>
            <a:r>
              <a:rPr lang="ru-RU" sz="1600" dirty="0">
                <a:solidFill>
                  <a:srgbClr val="000000"/>
                </a:solidFill>
                <a:latin typeface="Times New Roman" panose="02020603050405020304" pitchFamily="18" charset="0"/>
                <a:cs typeface="Times New Roman" panose="02020603050405020304" pitchFamily="18" charset="0"/>
              </a:rPr>
              <a:t> Цель игры – ребенок должен заметить как можно больше небылиц.</a:t>
            </a:r>
          </a:p>
          <a:p>
            <a:pPr lvl="0"/>
            <a:r>
              <a:rPr lang="ru-RU" sz="1600" dirty="0">
                <a:solidFill>
                  <a:srgbClr val="000000"/>
                </a:solidFill>
                <a:latin typeface="Times New Roman" panose="02020603050405020304" pitchFamily="18" charset="0"/>
                <a:cs typeface="Times New Roman" panose="02020603050405020304" pitchFamily="18" charset="0"/>
              </a:rPr>
              <a:t>У нас в переулке есть дом с чудесами,</a:t>
            </a:r>
          </a:p>
          <a:p>
            <a:pPr lvl="0"/>
            <a:r>
              <a:rPr lang="ru-RU" sz="1600" dirty="0">
                <a:solidFill>
                  <a:srgbClr val="000000"/>
                </a:solidFill>
                <a:latin typeface="Times New Roman" panose="02020603050405020304" pitchFamily="18" charset="0"/>
                <a:cs typeface="Times New Roman" panose="02020603050405020304" pitchFamily="18" charset="0"/>
              </a:rPr>
              <a:t>Сходите, взгляните – увидите сами:</a:t>
            </a:r>
          </a:p>
          <a:p>
            <a:pPr lvl="0"/>
            <a:r>
              <a:rPr lang="ru-RU" sz="1600" dirty="0">
                <a:solidFill>
                  <a:srgbClr val="000000"/>
                </a:solidFill>
                <a:latin typeface="Times New Roman" panose="02020603050405020304" pitchFamily="18" charset="0"/>
                <a:cs typeface="Times New Roman" panose="02020603050405020304" pitchFamily="18" charset="0"/>
              </a:rPr>
              <a:t>Собака садится играть на гармошке,</a:t>
            </a:r>
          </a:p>
          <a:p>
            <a:pPr lvl="0"/>
            <a:r>
              <a:rPr lang="ru-RU" sz="1600" dirty="0">
                <a:solidFill>
                  <a:srgbClr val="000000"/>
                </a:solidFill>
                <a:latin typeface="Times New Roman" panose="02020603050405020304" pitchFamily="18" charset="0"/>
                <a:cs typeface="Times New Roman" panose="02020603050405020304" pitchFamily="18" charset="0"/>
              </a:rPr>
              <a:t>Ныряют в аквариум рыжие кошки,</a:t>
            </a:r>
          </a:p>
          <a:p>
            <a:pPr lvl="0"/>
            <a:r>
              <a:rPr lang="ru-RU" sz="1600" dirty="0">
                <a:solidFill>
                  <a:srgbClr val="000000"/>
                </a:solidFill>
                <a:latin typeface="Times New Roman" panose="02020603050405020304" pitchFamily="18" charset="0"/>
                <a:cs typeface="Times New Roman" panose="02020603050405020304" pitchFamily="18" charset="0"/>
              </a:rPr>
              <a:t>Носки начинают вязать канарейки,</a:t>
            </a:r>
          </a:p>
          <a:p>
            <a:pPr lvl="0"/>
            <a:r>
              <a:rPr lang="ru-RU" sz="1600" dirty="0">
                <a:solidFill>
                  <a:srgbClr val="000000"/>
                </a:solidFill>
                <a:latin typeface="Times New Roman" panose="02020603050405020304" pitchFamily="18" charset="0"/>
                <a:cs typeface="Times New Roman" panose="02020603050405020304" pitchFamily="18" charset="0"/>
              </a:rPr>
              <a:t>Цветы малышей поливают из лейки,</a:t>
            </a:r>
          </a:p>
          <a:p>
            <a:pPr lvl="0"/>
            <a:r>
              <a:rPr lang="ru-RU" sz="1600" dirty="0">
                <a:solidFill>
                  <a:srgbClr val="000000"/>
                </a:solidFill>
                <a:latin typeface="Times New Roman" panose="02020603050405020304" pitchFamily="18" charset="0"/>
                <a:cs typeface="Times New Roman" panose="02020603050405020304" pitchFamily="18" charset="0"/>
              </a:rPr>
              <a:t>Старик на окошке лежит, загорает,</a:t>
            </a:r>
          </a:p>
          <a:p>
            <a:pPr lvl="0"/>
            <a:r>
              <a:rPr lang="ru-RU" sz="1600" dirty="0">
                <a:solidFill>
                  <a:srgbClr val="000000"/>
                </a:solidFill>
                <a:latin typeface="Times New Roman" panose="02020603050405020304" pitchFamily="18" charset="0"/>
                <a:cs typeface="Times New Roman" panose="02020603050405020304" pitchFamily="18" charset="0"/>
              </a:rPr>
              <a:t>А внучкина бабушка в куклы играет.</a:t>
            </a:r>
          </a:p>
          <a:p>
            <a:pPr lvl="0"/>
            <a:r>
              <a:rPr lang="ru-RU" sz="1600" dirty="0">
                <a:solidFill>
                  <a:srgbClr val="000000"/>
                </a:solidFill>
                <a:latin typeface="Times New Roman" panose="02020603050405020304" pitchFamily="18" charset="0"/>
                <a:cs typeface="Times New Roman" panose="02020603050405020304" pitchFamily="18" charset="0"/>
              </a:rPr>
              <a:t>А рыбы читают веселые книжки,</a:t>
            </a:r>
          </a:p>
          <a:p>
            <a:pPr lvl="0"/>
            <a:r>
              <a:rPr lang="ru-RU" sz="1600" dirty="0">
                <a:solidFill>
                  <a:srgbClr val="000000"/>
                </a:solidFill>
                <a:latin typeface="Times New Roman" panose="02020603050405020304" pitchFamily="18" charset="0"/>
                <a:cs typeface="Times New Roman" panose="02020603050405020304" pitchFamily="18" charset="0"/>
              </a:rPr>
              <a:t>Отняв потихонечку их у мальчишки.</a:t>
            </a:r>
          </a:p>
        </p:txBody>
      </p:sp>
    </p:spTree>
    <p:extLst>
      <p:ext uri="{BB962C8B-B14F-4D97-AF65-F5344CB8AC3E}">
        <p14:creationId xmlns:p14="http://schemas.microsoft.com/office/powerpoint/2010/main" val="11030797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476672"/>
            <a:ext cx="7344816" cy="369332"/>
          </a:xfrm>
          <a:prstGeom prst="rect">
            <a:avLst/>
          </a:prstGeom>
          <a:noFill/>
        </p:spPr>
        <p:txBody>
          <a:bodyPr wrap="square" rtlCol="0">
            <a:spAutoFit/>
          </a:bodyPr>
          <a:lstStyle/>
          <a:p>
            <a:pPr algn="ctr"/>
            <a:r>
              <a:rPr lang="ru-RU" b="1" dirty="0" smtClean="0">
                <a:solidFill>
                  <a:srgbClr val="FF0000"/>
                </a:solidFill>
              </a:rPr>
              <a:t>ПОДВИЖНЫЕ ИГРЫ</a:t>
            </a:r>
            <a:endParaRPr lang="ru-RU" b="1" dirty="0">
              <a:solidFill>
                <a:srgbClr val="FF0000"/>
              </a:solidFill>
            </a:endParaRPr>
          </a:p>
        </p:txBody>
      </p:sp>
      <p:sp>
        <p:nvSpPr>
          <p:cNvPr id="3" name="TextBox 2"/>
          <p:cNvSpPr txBox="1"/>
          <p:nvPr/>
        </p:nvSpPr>
        <p:spPr>
          <a:xfrm>
            <a:off x="503548" y="1041023"/>
            <a:ext cx="8424936" cy="5816977"/>
          </a:xfrm>
          <a:prstGeom prst="rect">
            <a:avLst/>
          </a:prstGeom>
          <a:noFill/>
        </p:spPr>
        <p:txBody>
          <a:bodyPr wrap="square" rtlCol="0">
            <a:spAutoFit/>
          </a:bodyPr>
          <a:lstStyle/>
          <a:p>
            <a:r>
              <a:rPr lang="ru-RU" sz="1600" b="1" dirty="0">
                <a:solidFill>
                  <a:schemeClr val="accent1"/>
                </a:solidFill>
                <a:latin typeface="Times New Roman"/>
              </a:rPr>
              <a:t>Мышеловка</a:t>
            </a:r>
            <a:r>
              <a:rPr lang="ru-RU" sz="1600" dirty="0">
                <a:solidFill>
                  <a:schemeClr val="accent1"/>
                </a:solidFill>
                <a:latin typeface="Times New Roman"/>
              </a:rPr>
              <a:t>.</a:t>
            </a:r>
            <a:r>
              <a:rPr lang="ru-RU" sz="1600" dirty="0">
                <a:solidFill>
                  <a:srgbClr val="000000"/>
                </a:solidFill>
                <a:latin typeface="Times New Roman"/>
              </a:rPr>
              <a:t> Играющие делятся на 2 неравные по составу группы. Меньшая группа, взявшись за руки, образует круг. Они изображают мышеловку. Остальные дети (мыши) находятся вне круга. Изображающие мышеловку,  начинают идти по кругу, приговаривая:</a:t>
            </a:r>
            <a:br>
              <a:rPr lang="ru-RU" sz="1600" dirty="0">
                <a:solidFill>
                  <a:srgbClr val="000000"/>
                </a:solidFill>
                <a:latin typeface="Times New Roman"/>
              </a:rPr>
            </a:br>
            <a:endParaRPr lang="ru-RU" sz="1600" dirty="0">
              <a:solidFill>
                <a:srgbClr val="000000"/>
              </a:solidFill>
              <a:latin typeface="Arial"/>
            </a:endParaRPr>
          </a:p>
          <a:p>
            <a:r>
              <a:rPr lang="ru-RU" sz="1600" dirty="0">
                <a:solidFill>
                  <a:srgbClr val="000000"/>
                </a:solidFill>
                <a:latin typeface="Times New Roman"/>
              </a:rPr>
              <a:t>Ах, как мыши надоели,        Все погрызли, все поели,</a:t>
            </a:r>
            <a:br>
              <a:rPr lang="ru-RU" sz="1600" dirty="0">
                <a:solidFill>
                  <a:srgbClr val="000000"/>
                </a:solidFill>
                <a:latin typeface="Times New Roman"/>
              </a:rPr>
            </a:br>
            <a:endParaRPr lang="ru-RU" sz="1600" dirty="0">
              <a:solidFill>
                <a:srgbClr val="000000"/>
              </a:solidFill>
              <a:latin typeface="Arial"/>
            </a:endParaRPr>
          </a:p>
          <a:p>
            <a:r>
              <a:rPr lang="ru-RU" sz="1600" dirty="0">
                <a:solidFill>
                  <a:srgbClr val="000000"/>
                </a:solidFill>
                <a:latin typeface="Times New Roman"/>
              </a:rPr>
              <a:t> Берегитесь же, плутовки,    Доберемся мы до вас. </a:t>
            </a:r>
            <a:br>
              <a:rPr lang="ru-RU" sz="1600" dirty="0">
                <a:solidFill>
                  <a:srgbClr val="000000"/>
                </a:solidFill>
                <a:latin typeface="Times New Roman"/>
              </a:rPr>
            </a:br>
            <a:endParaRPr lang="ru-RU" sz="1600" dirty="0">
              <a:solidFill>
                <a:srgbClr val="000000"/>
              </a:solidFill>
              <a:latin typeface="Arial"/>
            </a:endParaRPr>
          </a:p>
          <a:p>
            <a:r>
              <a:rPr lang="ru-RU" sz="1600" dirty="0">
                <a:solidFill>
                  <a:srgbClr val="000000"/>
                </a:solidFill>
                <a:latin typeface="Times New Roman"/>
              </a:rPr>
              <a:t>Вот поставим мышеловки.   Переловим всех сейчас!</a:t>
            </a:r>
            <a:br>
              <a:rPr lang="ru-RU" sz="1600" dirty="0">
                <a:solidFill>
                  <a:srgbClr val="000000"/>
                </a:solidFill>
                <a:latin typeface="Times New Roman"/>
              </a:rPr>
            </a:br>
            <a:endParaRPr lang="ru-RU" sz="1600" dirty="0">
              <a:solidFill>
                <a:srgbClr val="000000"/>
              </a:solidFill>
              <a:latin typeface="Arial"/>
            </a:endParaRPr>
          </a:p>
          <a:p>
            <a:r>
              <a:rPr lang="ru-RU" sz="1600" dirty="0">
                <a:solidFill>
                  <a:srgbClr val="000000"/>
                </a:solidFill>
                <a:latin typeface="Times New Roman"/>
              </a:rPr>
              <a:t>Дети   останавливаются,   и поднимают руки   вверх,   образуя   ворота. Мыши вбегают в мышеловку и выбегают из нее. По сигналу воспитателя «хлоп» стоящие по кругу дети опускают руки, приседают - мышеловка захлопывается. Мыши, не успевшие выбежать из круга (мышеловки), считаются пойманными. Пойманные становятся в круг, мышеловка увеличивается. Когда большая часть детей будет поймана, дети меняются ролями - игра возобновляется. Игра повторяется 4 - 5 раз.</a:t>
            </a:r>
            <a:br>
              <a:rPr lang="ru-RU" sz="1600" dirty="0">
                <a:solidFill>
                  <a:srgbClr val="000000"/>
                </a:solidFill>
                <a:latin typeface="Times New Roman"/>
              </a:rPr>
            </a:br>
            <a:endParaRPr lang="ru-RU" sz="1600" dirty="0">
              <a:solidFill>
                <a:srgbClr val="000000"/>
              </a:solidFill>
              <a:latin typeface="Arial"/>
            </a:endParaRPr>
          </a:p>
          <a:p>
            <a:r>
              <a:rPr lang="ru-RU" sz="1600" i="1" dirty="0">
                <a:solidFill>
                  <a:srgbClr val="000000"/>
                </a:solidFill>
                <a:latin typeface="Times New Roman"/>
              </a:rPr>
              <a:t>Указания. </a:t>
            </a:r>
            <a:r>
              <a:rPr lang="ru-RU" sz="1600" dirty="0">
                <a:solidFill>
                  <a:srgbClr val="000000"/>
                </a:solidFill>
                <a:latin typeface="Times New Roman"/>
              </a:rPr>
              <a:t>После того как мышеловка захлопнулась, мышам нельзя подлезать под руки стоящих по кругу или пытаться разорвать сцепленные руки. Наиболее ловких детей, которые ни разу не попались в мышеловку, следует отметить</a:t>
            </a:r>
            <a:br>
              <a:rPr lang="ru-RU" sz="1600" dirty="0">
                <a:solidFill>
                  <a:srgbClr val="000000"/>
                </a:solidFill>
                <a:latin typeface="Times New Roman"/>
              </a:rPr>
            </a:br>
            <a:endParaRPr lang="ru-RU" sz="1600" dirty="0">
              <a:solidFill>
                <a:srgbClr val="000000"/>
              </a:solidFill>
              <a:latin typeface="Arial"/>
            </a:endParaRPr>
          </a:p>
          <a:p>
            <a:r>
              <a:rPr lang="ru-RU" dirty="0"/>
              <a:t/>
            </a:r>
            <a:br>
              <a:rPr lang="ru-RU" dirty="0"/>
            </a:br>
            <a:endParaRPr lang="ru-RU" dirty="0"/>
          </a:p>
        </p:txBody>
      </p:sp>
    </p:spTree>
    <p:extLst>
      <p:ext uri="{BB962C8B-B14F-4D97-AF65-F5344CB8AC3E}">
        <p14:creationId xmlns:p14="http://schemas.microsoft.com/office/powerpoint/2010/main" val="38281004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8208912" cy="8032968"/>
          </a:xfrm>
          <a:prstGeom prst="rect">
            <a:avLst/>
          </a:prstGeom>
          <a:noFill/>
        </p:spPr>
        <p:txBody>
          <a:bodyPr wrap="square" rtlCol="0">
            <a:spAutoFit/>
          </a:bodyPr>
          <a:lstStyle/>
          <a:p>
            <a:r>
              <a:rPr lang="ru-RU" sz="1600" b="1" dirty="0" err="1">
                <a:solidFill>
                  <a:srgbClr val="00B050"/>
                </a:solidFill>
                <a:latin typeface="Times New Roman"/>
              </a:rPr>
              <a:t>Ловишки</a:t>
            </a:r>
            <a:r>
              <a:rPr lang="ru-RU" sz="1600" b="1" dirty="0">
                <a:solidFill>
                  <a:srgbClr val="00B050"/>
                </a:solidFill>
                <a:latin typeface="Times New Roman"/>
              </a:rPr>
              <a:t>.</a:t>
            </a:r>
            <a:r>
              <a:rPr lang="ru-RU" sz="1600" dirty="0">
                <a:solidFill>
                  <a:srgbClr val="00B050"/>
                </a:solidFill>
                <a:latin typeface="Times New Roman"/>
              </a:rPr>
              <a:t> </a:t>
            </a:r>
            <a:r>
              <a:rPr lang="ru-RU" sz="1400" dirty="0">
                <a:solidFill>
                  <a:srgbClr val="000000"/>
                </a:solidFill>
                <a:latin typeface="Times New Roman"/>
              </a:rPr>
              <a:t>Дети произвольно располагаются на площадке. Ведущий — </a:t>
            </a:r>
            <a:r>
              <a:rPr lang="ru-RU" sz="1400" dirty="0" err="1">
                <a:solidFill>
                  <a:srgbClr val="000000"/>
                </a:solidFill>
                <a:latin typeface="Times New Roman"/>
              </a:rPr>
              <a:t>ловишка</a:t>
            </a:r>
            <a:r>
              <a:rPr lang="ru-RU" sz="1400" dirty="0">
                <a:solidFill>
                  <a:srgbClr val="000000"/>
                </a:solidFill>
                <a:latin typeface="Times New Roman"/>
              </a:rPr>
              <a:t>, назначенный воспитателем или выбранный играющими, становится на середине площадки. Воспитатель говорит: «Раз, два, три — лови!» По этому сигналу все дети разбегаются по площадке, увертываются от </a:t>
            </a:r>
            <a:r>
              <a:rPr lang="ru-RU" sz="1400" dirty="0" err="1">
                <a:solidFill>
                  <a:srgbClr val="000000"/>
                </a:solidFill>
                <a:latin typeface="Times New Roman"/>
              </a:rPr>
              <a:t>ловишки</a:t>
            </a:r>
            <a:r>
              <a:rPr lang="ru-RU" sz="1400" dirty="0">
                <a:solidFill>
                  <a:srgbClr val="000000"/>
                </a:solidFill>
                <a:latin typeface="Times New Roman"/>
              </a:rPr>
              <a:t>, который старается догнать одного из играющих и коснуться его рукой (запятнать). Тот, кого </a:t>
            </a:r>
            <a:r>
              <a:rPr lang="ru-RU" sz="1400" dirty="0" err="1">
                <a:solidFill>
                  <a:srgbClr val="000000"/>
                </a:solidFill>
                <a:latin typeface="Times New Roman"/>
              </a:rPr>
              <a:t>ловишка</a:t>
            </a:r>
            <a:r>
              <a:rPr lang="ru-RU" sz="1400" dirty="0">
                <a:solidFill>
                  <a:srgbClr val="000000"/>
                </a:solidFill>
                <a:latin typeface="Times New Roman"/>
              </a:rPr>
              <a:t> коснулся рукой, отходит в сторону. Игра заканчивается, когда </a:t>
            </a:r>
            <a:r>
              <a:rPr lang="ru-RU" sz="1400" dirty="0" err="1">
                <a:solidFill>
                  <a:srgbClr val="000000"/>
                </a:solidFill>
                <a:latin typeface="Times New Roman"/>
              </a:rPr>
              <a:t>ловишка</a:t>
            </a:r>
            <a:r>
              <a:rPr lang="ru-RU" sz="1400" dirty="0">
                <a:solidFill>
                  <a:srgbClr val="000000"/>
                </a:solidFill>
                <a:latin typeface="Times New Roman"/>
              </a:rPr>
              <a:t> поймает 3—4 играющих. Затем выбирается новый </a:t>
            </a:r>
            <a:r>
              <a:rPr lang="ru-RU" sz="1400" dirty="0" err="1">
                <a:solidFill>
                  <a:srgbClr val="000000"/>
                </a:solidFill>
                <a:latin typeface="Times New Roman"/>
              </a:rPr>
              <a:t>ловишка</a:t>
            </a:r>
            <a:r>
              <a:rPr lang="ru-RU" sz="1400" dirty="0">
                <a:solidFill>
                  <a:srgbClr val="000000"/>
                </a:solidFill>
                <a:latin typeface="Times New Roman"/>
              </a:rPr>
              <a:t>. Игра повторяется 4—5 раз.</a:t>
            </a:r>
            <a:r>
              <a:rPr lang="ru-RU" sz="1400" dirty="0">
                <a:solidFill>
                  <a:srgbClr val="000000"/>
                </a:solidFill>
                <a:latin typeface="Arial"/>
              </a:rPr>
              <a:t/>
            </a:r>
            <a:br>
              <a:rPr lang="ru-RU" sz="1400" dirty="0">
                <a:solidFill>
                  <a:srgbClr val="000000"/>
                </a:solidFill>
                <a:latin typeface="Arial"/>
              </a:rPr>
            </a:br>
            <a:endParaRPr lang="ru-RU" sz="1400" dirty="0">
              <a:solidFill>
                <a:srgbClr val="000000"/>
              </a:solidFill>
              <a:latin typeface="Arial"/>
            </a:endParaRPr>
          </a:p>
          <a:p>
            <a:r>
              <a:rPr lang="ru-RU" sz="1400" i="1" dirty="0">
                <a:solidFill>
                  <a:srgbClr val="000000"/>
                </a:solidFill>
                <a:latin typeface="Times New Roman"/>
              </a:rPr>
              <a:t>Указания. </a:t>
            </a:r>
            <a:r>
              <a:rPr lang="ru-RU" sz="1400" dirty="0">
                <a:solidFill>
                  <a:srgbClr val="000000"/>
                </a:solidFill>
                <a:latin typeface="Times New Roman"/>
              </a:rPr>
              <a:t>Для того чтобы дети лучше ориентировались, </a:t>
            </a:r>
            <a:r>
              <a:rPr lang="ru-RU" sz="1400" dirty="0" err="1">
                <a:solidFill>
                  <a:srgbClr val="000000"/>
                </a:solidFill>
                <a:latin typeface="Times New Roman"/>
              </a:rPr>
              <a:t>ловишке</a:t>
            </a:r>
            <a:r>
              <a:rPr lang="ru-RU" sz="1400" dirty="0">
                <a:solidFill>
                  <a:srgbClr val="000000"/>
                </a:solidFill>
                <a:latin typeface="Times New Roman"/>
              </a:rPr>
              <a:t> можно выдавать какой-либо отличительный знак — повязать на руку ленточку, приколоть бант, надеть шапочку с султанчиком и т. п. Если </a:t>
            </a:r>
            <a:r>
              <a:rPr lang="ru-RU" sz="1400" dirty="0" err="1">
                <a:solidFill>
                  <a:srgbClr val="000000"/>
                </a:solidFill>
                <a:latin typeface="Times New Roman"/>
              </a:rPr>
              <a:t>ловишка</a:t>
            </a:r>
            <a:r>
              <a:rPr lang="ru-RU" sz="1400" dirty="0">
                <a:solidFill>
                  <a:srgbClr val="000000"/>
                </a:solidFill>
                <a:latin typeface="Times New Roman"/>
              </a:rPr>
              <a:t> оказался неловким и долгое время никого не может поймать, воспитатель останавливает игру и назначает другого водящего</a:t>
            </a:r>
            <a:r>
              <a:rPr lang="ru-RU" sz="1400" dirty="0" smtClean="0">
                <a:solidFill>
                  <a:srgbClr val="000000"/>
                </a:solidFill>
                <a:latin typeface="Times New Roman"/>
              </a:rPr>
              <a:t>.</a:t>
            </a:r>
          </a:p>
          <a:p>
            <a:r>
              <a:rPr lang="ru-RU" sz="1600" b="1" dirty="0">
                <a:solidFill>
                  <a:srgbClr val="00B050"/>
                </a:solidFill>
                <a:latin typeface="Times New Roman"/>
              </a:rPr>
              <a:t>Затейники.</a:t>
            </a:r>
            <a:r>
              <a:rPr lang="ru-RU" sz="1400" dirty="0">
                <a:solidFill>
                  <a:srgbClr val="000000"/>
                </a:solidFill>
                <a:latin typeface="Times New Roman"/>
              </a:rPr>
              <a:t> Одного из играющих выбирают затейником, он становится в середину круга. Остальные дети, взявшись за руки, идут по кругу (вправо или влево по указанию воспитателя) и произносят:</a:t>
            </a:r>
            <a:r>
              <a:rPr lang="ru-RU" sz="1400" dirty="0">
                <a:solidFill>
                  <a:srgbClr val="000000"/>
                </a:solidFill>
                <a:latin typeface="Arial"/>
              </a:rPr>
              <a:t/>
            </a:r>
            <a:br>
              <a:rPr lang="ru-RU" sz="1400" dirty="0">
                <a:solidFill>
                  <a:srgbClr val="000000"/>
                </a:solidFill>
                <a:latin typeface="Arial"/>
              </a:rPr>
            </a:br>
            <a:endParaRPr lang="ru-RU" sz="1400" dirty="0">
              <a:solidFill>
                <a:srgbClr val="000000"/>
              </a:solidFill>
              <a:latin typeface="Arial"/>
            </a:endParaRPr>
          </a:p>
          <a:p>
            <a:r>
              <a:rPr lang="ru-RU" sz="1400" dirty="0">
                <a:solidFill>
                  <a:srgbClr val="000000"/>
                </a:solidFill>
                <a:latin typeface="Times New Roman"/>
              </a:rPr>
              <a:t>Ровным кругом, друг за другом, </a:t>
            </a:r>
            <a:br>
              <a:rPr lang="ru-RU" sz="1400" dirty="0">
                <a:solidFill>
                  <a:srgbClr val="000000"/>
                </a:solidFill>
                <a:latin typeface="Times New Roman"/>
              </a:rPr>
            </a:br>
            <a:endParaRPr lang="ru-RU" sz="1400" dirty="0">
              <a:solidFill>
                <a:srgbClr val="000000"/>
              </a:solidFill>
              <a:latin typeface="Arial"/>
            </a:endParaRPr>
          </a:p>
          <a:p>
            <a:r>
              <a:rPr lang="ru-RU" sz="1400" dirty="0">
                <a:solidFill>
                  <a:srgbClr val="000000"/>
                </a:solidFill>
                <a:latin typeface="Times New Roman"/>
              </a:rPr>
              <a:t>Мы идем за шагом шаг.</a:t>
            </a:r>
            <a:r>
              <a:rPr lang="ru-RU" sz="1400" dirty="0">
                <a:solidFill>
                  <a:srgbClr val="000000"/>
                </a:solidFill>
                <a:latin typeface="Arial"/>
              </a:rPr>
              <a:t/>
            </a:r>
            <a:br>
              <a:rPr lang="ru-RU" sz="1400" dirty="0">
                <a:solidFill>
                  <a:srgbClr val="000000"/>
                </a:solidFill>
                <a:latin typeface="Arial"/>
              </a:rPr>
            </a:br>
            <a:endParaRPr lang="ru-RU" sz="1400" dirty="0">
              <a:solidFill>
                <a:srgbClr val="000000"/>
              </a:solidFill>
              <a:latin typeface="Arial"/>
            </a:endParaRPr>
          </a:p>
          <a:p>
            <a:r>
              <a:rPr lang="ru-RU" sz="1400" dirty="0">
                <a:solidFill>
                  <a:srgbClr val="000000"/>
                </a:solidFill>
                <a:latin typeface="Times New Roman"/>
              </a:rPr>
              <a:t>Стой на месте, дружно, вместе </a:t>
            </a:r>
            <a:br>
              <a:rPr lang="ru-RU" sz="1400" dirty="0">
                <a:solidFill>
                  <a:srgbClr val="000000"/>
                </a:solidFill>
                <a:latin typeface="Times New Roman"/>
              </a:rPr>
            </a:br>
            <a:endParaRPr lang="ru-RU" sz="1400" dirty="0">
              <a:solidFill>
                <a:srgbClr val="000000"/>
              </a:solidFill>
              <a:latin typeface="Arial"/>
            </a:endParaRPr>
          </a:p>
          <a:p>
            <a:r>
              <a:rPr lang="ru-RU" sz="1400" dirty="0">
                <a:solidFill>
                  <a:srgbClr val="000000"/>
                </a:solidFill>
                <a:latin typeface="Times New Roman"/>
              </a:rPr>
              <a:t>Сделаем... вот так.</a:t>
            </a:r>
            <a:br>
              <a:rPr lang="ru-RU" sz="1400" dirty="0">
                <a:solidFill>
                  <a:srgbClr val="000000"/>
                </a:solidFill>
                <a:latin typeface="Times New Roman"/>
              </a:rPr>
            </a:br>
            <a:endParaRPr lang="ru-RU" sz="1400" dirty="0">
              <a:solidFill>
                <a:srgbClr val="000000"/>
              </a:solidFill>
              <a:latin typeface="Arial"/>
            </a:endParaRPr>
          </a:p>
          <a:p>
            <a:r>
              <a:rPr lang="ru-RU" sz="1400" dirty="0">
                <a:solidFill>
                  <a:srgbClr val="000000"/>
                </a:solidFill>
                <a:latin typeface="Times New Roman"/>
              </a:rPr>
              <a:t>Дети останавливаются, опускают руки. Затейник показывает какое-нибудь движение, а все дети повторяют его. После 2—3 повторений игры (согласно условию) затейник выбирает кого-нибудь из играющих на свое место, и игра продолжается. Повторяется игра 3—4 раза.</a:t>
            </a:r>
            <a:r>
              <a:rPr lang="ru-RU" sz="1400" dirty="0">
                <a:solidFill>
                  <a:srgbClr val="000000"/>
                </a:solidFill>
                <a:latin typeface="Arial"/>
              </a:rPr>
              <a:t/>
            </a:r>
            <a:br>
              <a:rPr lang="ru-RU" sz="1400" dirty="0">
                <a:solidFill>
                  <a:srgbClr val="000000"/>
                </a:solidFill>
                <a:latin typeface="Arial"/>
              </a:rPr>
            </a:br>
            <a:endParaRPr lang="ru-RU" sz="1400" dirty="0">
              <a:solidFill>
                <a:srgbClr val="000000"/>
              </a:solidFill>
              <a:latin typeface="Arial"/>
            </a:endParaRPr>
          </a:p>
          <a:p>
            <a:r>
              <a:rPr lang="ru-RU" sz="1400" i="1" dirty="0">
                <a:solidFill>
                  <a:srgbClr val="000000"/>
                </a:solidFill>
                <a:latin typeface="Times New Roman"/>
              </a:rPr>
              <a:t>Указания. </a:t>
            </a:r>
            <a:r>
              <a:rPr lang="ru-RU" sz="1400" dirty="0">
                <a:solidFill>
                  <a:srgbClr val="000000"/>
                </a:solidFill>
                <a:latin typeface="Times New Roman"/>
              </a:rPr>
              <a:t>Затейники придумывают разнообразные движения, не повторяя показанных.</a:t>
            </a:r>
            <a:r>
              <a:rPr lang="ru-RU" dirty="0">
                <a:solidFill>
                  <a:srgbClr val="000000"/>
                </a:solidFill>
                <a:latin typeface="Times New Roman"/>
              </a:rPr>
              <a:t/>
            </a:r>
            <a:br>
              <a:rPr lang="ru-RU" dirty="0">
                <a:solidFill>
                  <a:srgbClr val="000000"/>
                </a:solidFill>
                <a:latin typeface="Times New Roman"/>
              </a:rPr>
            </a:br>
            <a:endParaRPr lang="ru-RU" sz="1600" dirty="0">
              <a:solidFill>
                <a:srgbClr val="000000"/>
              </a:solidFill>
              <a:latin typeface="Arial"/>
            </a:endParaRPr>
          </a:p>
          <a:p>
            <a:r>
              <a:rPr lang="ru-RU" dirty="0"/>
              <a:t/>
            </a:r>
            <a:br>
              <a:rPr lang="ru-RU" dirty="0"/>
            </a:br>
            <a:r>
              <a:rPr lang="ru-RU" dirty="0">
                <a:solidFill>
                  <a:srgbClr val="000000"/>
                </a:solidFill>
                <a:latin typeface="Times New Roman"/>
              </a:rPr>
              <a:t/>
            </a:r>
            <a:br>
              <a:rPr lang="ru-RU" dirty="0">
                <a:solidFill>
                  <a:srgbClr val="000000"/>
                </a:solidFill>
                <a:latin typeface="Times New Roman"/>
              </a:rPr>
            </a:br>
            <a:endParaRPr lang="ru-RU" sz="1600" dirty="0">
              <a:solidFill>
                <a:srgbClr val="000000"/>
              </a:solidFill>
              <a:latin typeface="Arial"/>
            </a:endParaRPr>
          </a:p>
          <a:p>
            <a:r>
              <a:rPr lang="ru-RU" dirty="0">
                <a:solidFill>
                  <a:srgbClr val="000000"/>
                </a:solidFill>
                <a:latin typeface="Times New Roman"/>
              </a:rPr>
              <a:t/>
            </a:r>
            <a:br>
              <a:rPr lang="ru-RU" dirty="0">
                <a:solidFill>
                  <a:srgbClr val="000000"/>
                </a:solidFill>
                <a:latin typeface="Times New Roman"/>
              </a:rPr>
            </a:br>
            <a:endParaRPr lang="ru-RU" sz="1600" dirty="0">
              <a:solidFill>
                <a:srgbClr val="000000"/>
              </a:solidFill>
              <a:latin typeface="Arial"/>
            </a:endParaRPr>
          </a:p>
          <a:p>
            <a:r>
              <a:rPr lang="ru-RU" dirty="0"/>
              <a:t/>
            </a:r>
            <a:br>
              <a:rPr lang="ru-RU" dirty="0"/>
            </a:br>
            <a:endParaRPr lang="ru-RU" dirty="0"/>
          </a:p>
        </p:txBody>
      </p:sp>
    </p:spTree>
    <p:extLst>
      <p:ext uri="{BB962C8B-B14F-4D97-AF65-F5344CB8AC3E}">
        <p14:creationId xmlns:p14="http://schemas.microsoft.com/office/powerpoint/2010/main" val="27065572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849788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95536" y="980728"/>
            <a:ext cx="8208912" cy="5232202"/>
          </a:xfrm>
          <a:prstGeom prst="rect">
            <a:avLst/>
          </a:prstGeom>
          <a:noFill/>
        </p:spPr>
        <p:txBody>
          <a:bodyPr wrap="square" rtlCol="0">
            <a:spAutoFit/>
          </a:bodyPr>
          <a:lstStyle/>
          <a:p>
            <a:pPr indent="360680" algn="ctr"/>
            <a:r>
              <a:rPr lang="ru-RU" b="1" dirty="0" smtClean="0">
                <a:solidFill>
                  <a:schemeClr val="accent1"/>
                </a:solidFill>
                <a:latin typeface="Times New Roman"/>
              </a:rPr>
              <a:t> </a:t>
            </a:r>
            <a:r>
              <a:rPr lang="ru-RU" b="1" dirty="0">
                <a:solidFill>
                  <a:schemeClr val="accent1"/>
                </a:solidFill>
                <a:latin typeface="Times New Roman"/>
              </a:rPr>
              <a:t>«Дочки-матери»</a:t>
            </a:r>
            <a:endParaRPr lang="ru-RU" sz="1400" dirty="0">
              <a:solidFill>
                <a:schemeClr val="accent1"/>
              </a:solidFill>
              <a:latin typeface="Arial"/>
            </a:endParaRPr>
          </a:p>
          <a:p>
            <a:pPr indent="360680" algn="just"/>
            <a:r>
              <a:rPr lang="ru-RU" b="1" u="sng" dirty="0" smtClean="0">
                <a:solidFill>
                  <a:srgbClr val="000000"/>
                </a:solidFill>
                <a:latin typeface="Times New Roman"/>
              </a:rPr>
              <a:t>Задачи: </a:t>
            </a:r>
            <a:r>
              <a:rPr lang="ru-RU" sz="1600" dirty="0" smtClean="0">
                <a:solidFill>
                  <a:srgbClr val="000000"/>
                </a:solidFill>
                <a:latin typeface="Times New Roman"/>
              </a:rPr>
              <a:t>Побуждать </a:t>
            </a:r>
            <a:r>
              <a:rPr lang="ru-RU" sz="1600" dirty="0">
                <a:solidFill>
                  <a:srgbClr val="000000"/>
                </a:solidFill>
                <a:latin typeface="Times New Roman"/>
              </a:rPr>
              <a:t>детей творчески воспроизводить в играх быт семьи. Совершенствовать умение самостоятельно создавать для задуманного сюжета игровую обстановку. Раскрывать нравственную сущность деятельности взрослых людей: ответственное отношение к своим обязанностям, взаимопомощь и коллективный характер труда.</a:t>
            </a:r>
            <a:endParaRPr lang="ru-RU" sz="1600" dirty="0">
              <a:solidFill>
                <a:srgbClr val="000000"/>
              </a:solidFill>
              <a:latin typeface="Arial"/>
            </a:endParaRPr>
          </a:p>
          <a:p>
            <a:pPr indent="360680" algn="just"/>
            <a:r>
              <a:rPr lang="ru-RU" b="1" u="sng" dirty="0">
                <a:solidFill>
                  <a:srgbClr val="000000"/>
                </a:solidFill>
                <a:latin typeface="Times New Roman"/>
              </a:rPr>
              <a:t>Игровые действия:</a:t>
            </a:r>
            <a:r>
              <a:rPr lang="ru-RU" b="1" dirty="0">
                <a:solidFill>
                  <a:srgbClr val="000000"/>
                </a:solidFill>
                <a:latin typeface="Times New Roman"/>
              </a:rPr>
              <a:t> </a:t>
            </a:r>
            <a:r>
              <a:rPr lang="ru-RU" dirty="0">
                <a:solidFill>
                  <a:srgbClr val="000000"/>
                </a:solidFill>
                <a:latin typeface="Times New Roman"/>
              </a:rPr>
              <a:t>Мама заботливо кормит, одевает, раздевает, укладывает спать дочку, стирает, убирает в комнате, гладит белье. Мама идет с дочкой в парикмахерскую, красиво причесывает ее, дома наряжает елочку, покупает в магазине еду, готовит вкусный обед. Приходит папа</a:t>
            </a:r>
            <a:r>
              <a:rPr lang="ru-RU" b="1" dirty="0">
                <a:solidFill>
                  <a:srgbClr val="000000"/>
                </a:solidFill>
                <a:latin typeface="Times New Roman"/>
              </a:rPr>
              <a:t> </a:t>
            </a:r>
            <a:r>
              <a:rPr lang="ru-RU" dirty="0">
                <a:solidFill>
                  <a:srgbClr val="000000"/>
                </a:solidFill>
                <a:latin typeface="Times New Roman"/>
              </a:rPr>
              <a:t>с работы, садятся ужинать.</a:t>
            </a:r>
            <a:endParaRPr lang="ru-RU" sz="1400" dirty="0">
              <a:solidFill>
                <a:srgbClr val="000000"/>
              </a:solidFill>
              <a:latin typeface="Arial"/>
            </a:endParaRPr>
          </a:p>
          <a:p>
            <a:pPr indent="360680" algn="just"/>
            <a:r>
              <a:rPr lang="ru-RU" dirty="0">
                <a:solidFill>
                  <a:srgbClr val="000000"/>
                </a:solidFill>
                <a:latin typeface="Times New Roman"/>
              </a:rPr>
              <a:t>Приходят гости. Празднуют день рождения дочки или сына.</a:t>
            </a:r>
            <a:endParaRPr lang="ru-RU" sz="1400" dirty="0">
              <a:solidFill>
                <a:srgbClr val="000000"/>
              </a:solidFill>
              <a:latin typeface="Arial"/>
            </a:endParaRPr>
          </a:p>
          <a:p>
            <a:pPr indent="360680" algn="just"/>
            <a:r>
              <a:rPr lang="ru-RU" dirty="0">
                <a:solidFill>
                  <a:srgbClr val="000000"/>
                </a:solidFill>
                <a:latin typeface="Times New Roman"/>
              </a:rPr>
              <a:t>Папа – водитель на грузовой машине (или такси). Папа – строитель на стройке.</a:t>
            </a:r>
            <a:endParaRPr lang="ru-RU" sz="1400" dirty="0">
              <a:solidFill>
                <a:srgbClr val="000000"/>
              </a:solidFill>
              <a:latin typeface="Arial"/>
            </a:endParaRPr>
          </a:p>
          <a:p>
            <a:pPr indent="360680" algn="just"/>
            <a:r>
              <a:rPr lang="ru-RU" dirty="0">
                <a:solidFill>
                  <a:srgbClr val="000000"/>
                </a:solidFill>
                <a:latin typeface="Times New Roman"/>
              </a:rPr>
              <a:t>Дочка простыла и заболела. Мама повела ее к врачу, дома ставит горчичники, дает лекарства.</a:t>
            </a:r>
            <a:endParaRPr lang="ru-RU" sz="1400" dirty="0">
              <a:solidFill>
                <a:srgbClr val="000000"/>
              </a:solidFill>
              <a:latin typeface="Arial"/>
            </a:endParaRPr>
          </a:p>
          <a:p>
            <a:pPr indent="360680" algn="just"/>
            <a:r>
              <a:rPr lang="ru-RU" dirty="0">
                <a:solidFill>
                  <a:srgbClr val="000000"/>
                </a:solidFill>
                <a:latin typeface="Times New Roman"/>
              </a:rPr>
              <a:t>Мама повела дочку на прогулку, Катаются на автобусе, катаются на качелях в парке. Приехала в гости бабушка на день рождения. Празднуют Новый год.</a:t>
            </a:r>
            <a:endParaRPr lang="ru-RU" sz="1400" dirty="0">
              <a:solidFill>
                <a:srgbClr val="000000"/>
              </a:solidFill>
              <a:latin typeface="Arial"/>
            </a:endParaRPr>
          </a:p>
          <a:p>
            <a:pPr indent="360680" algn="just"/>
            <a:r>
              <a:rPr lang="ru-RU" dirty="0">
                <a:solidFill>
                  <a:srgbClr val="000000"/>
                </a:solidFill>
                <a:latin typeface="Times New Roman"/>
              </a:rPr>
              <a:t>Мама ведет дочку в кукольный театр, в цирк, в кино, в школу.</a:t>
            </a:r>
            <a:endParaRPr lang="ru-RU" sz="1400" dirty="0">
              <a:solidFill>
                <a:srgbClr val="000000"/>
              </a:solidFill>
              <a:latin typeface="Arial"/>
            </a:endParaRPr>
          </a:p>
          <a:p>
            <a:pPr indent="360680" algn="just"/>
            <a:r>
              <a:rPr lang="ru-RU" b="1" u="sng" dirty="0">
                <a:solidFill>
                  <a:srgbClr val="000000"/>
                </a:solidFill>
                <a:latin typeface="Times New Roman"/>
              </a:rPr>
              <a:t>Игровой материал:</a:t>
            </a:r>
            <a:r>
              <a:rPr lang="ru-RU" b="1" dirty="0">
                <a:solidFill>
                  <a:srgbClr val="000000"/>
                </a:solidFill>
                <a:latin typeface="Times New Roman"/>
              </a:rPr>
              <a:t> </a:t>
            </a:r>
            <a:r>
              <a:rPr lang="ru-RU" dirty="0">
                <a:solidFill>
                  <a:srgbClr val="000000"/>
                </a:solidFill>
                <a:latin typeface="Times New Roman"/>
              </a:rPr>
              <a:t>предметы домашнего обихода, куклы</a:t>
            </a:r>
            <a:endParaRPr lang="ru-RU" sz="1400" b="0" i="0" dirty="0">
              <a:solidFill>
                <a:srgbClr val="000000"/>
              </a:solidFill>
              <a:effectLst/>
              <a:latin typeface="Arial"/>
            </a:endParaRPr>
          </a:p>
        </p:txBody>
      </p:sp>
    </p:spTree>
    <p:extLst>
      <p:ext uri="{BB962C8B-B14F-4D97-AF65-F5344CB8AC3E}">
        <p14:creationId xmlns:p14="http://schemas.microsoft.com/office/powerpoint/2010/main" val="31047888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7664" y="692696"/>
            <a:ext cx="6048672" cy="4801314"/>
          </a:xfrm>
          <a:prstGeom prst="rect">
            <a:avLst/>
          </a:prstGeom>
          <a:noFill/>
        </p:spPr>
        <p:txBody>
          <a:bodyPr wrap="square" rtlCol="0">
            <a:spAutoFit/>
          </a:bodyPr>
          <a:lstStyle/>
          <a:p>
            <a:pPr indent="360680" algn="ctr"/>
            <a:r>
              <a:rPr lang="ru-RU" b="1" dirty="0">
                <a:solidFill>
                  <a:schemeClr val="accent1"/>
                </a:solidFill>
                <a:latin typeface="Times New Roman"/>
              </a:rPr>
              <a:t>«Поездка в лес за грибами»</a:t>
            </a:r>
            <a:endParaRPr lang="ru-RU" sz="1400" dirty="0">
              <a:solidFill>
                <a:schemeClr val="accent1"/>
              </a:solidFill>
              <a:latin typeface="Arial"/>
            </a:endParaRPr>
          </a:p>
          <a:p>
            <a:pPr indent="360680" algn="just"/>
            <a:r>
              <a:rPr lang="ru-RU" b="1" u="sng" dirty="0">
                <a:solidFill>
                  <a:srgbClr val="000000"/>
                </a:solidFill>
                <a:latin typeface="Times New Roman"/>
              </a:rPr>
              <a:t>Задачи:</a:t>
            </a:r>
            <a:r>
              <a:rPr lang="ru-RU" dirty="0">
                <a:solidFill>
                  <a:srgbClr val="000000"/>
                </a:solidFill>
                <a:latin typeface="Times New Roman"/>
              </a:rPr>
              <a:t> Побуждение детей творчески воспроизводить в играх быт семьи. Совершенствование умения самостоятельно создавать для задуманного сюжета игровую обстановку.</a:t>
            </a:r>
            <a:endParaRPr lang="ru-RU" sz="1400" dirty="0">
              <a:solidFill>
                <a:srgbClr val="000000"/>
              </a:solidFill>
              <a:latin typeface="Arial"/>
            </a:endParaRPr>
          </a:p>
          <a:p>
            <a:pPr indent="360680" algn="just"/>
            <a:r>
              <a:rPr lang="ru-RU" b="1" u="sng" dirty="0">
                <a:solidFill>
                  <a:srgbClr val="000000"/>
                </a:solidFill>
                <a:latin typeface="Times New Roman"/>
              </a:rPr>
              <a:t>Игровые действия:</a:t>
            </a:r>
            <a:r>
              <a:rPr lang="ru-RU" b="1" dirty="0">
                <a:solidFill>
                  <a:srgbClr val="000000"/>
                </a:solidFill>
                <a:latin typeface="Times New Roman"/>
              </a:rPr>
              <a:t> </a:t>
            </a:r>
            <a:r>
              <a:rPr lang="ru-RU" dirty="0">
                <a:solidFill>
                  <a:srgbClr val="000000"/>
                </a:solidFill>
                <a:latin typeface="Times New Roman"/>
              </a:rPr>
              <a:t>Дети помогают собраться в поездку. Мама проверяет, как дети оделись. Папа ведёт машину, рулит, подаёт сигнал, устраняет неполадки, делает остановки, объявляет их. В лесу родители проверяют детей, знают ли они названия грибов и ягод, какие ядовитые, а какие съедобные.</a:t>
            </a:r>
            <a:endParaRPr lang="ru-RU" sz="1400" dirty="0">
              <a:solidFill>
                <a:srgbClr val="000000"/>
              </a:solidFill>
              <a:latin typeface="Arial"/>
            </a:endParaRPr>
          </a:p>
          <a:p>
            <a:pPr indent="360680" algn="just"/>
            <a:r>
              <a:rPr lang="ru-RU" b="1" u="sng" dirty="0">
                <a:solidFill>
                  <a:srgbClr val="000000"/>
                </a:solidFill>
                <a:latin typeface="Times New Roman"/>
              </a:rPr>
              <a:t>Предварительная работа:</a:t>
            </a:r>
            <a:r>
              <a:rPr lang="ru-RU" dirty="0">
                <a:solidFill>
                  <a:srgbClr val="000000"/>
                </a:solidFill>
                <a:latin typeface="Times New Roman"/>
              </a:rPr>
              <a:t> Беседы о взаимоотношениях в семье. Куклы, игрушечная посуда, мебель, игровые атрибуты (передники, косынки), предметы-заместители. Чтение художественной литературы Рассматривание иллюстраций по теме. Изготовление атрибутов к игре.</a:t>
            </a:r>
            <a:endParaRPr lang="ru-RU" sz="1400" b="0" i="0" dirty="0">
              <a:solidFill>
                <a:srgbClr val="000000"/>
              </a:solidFill>
              <a:effectLst/>
              <a:latin typeface="Arial"/>
            </a:endParaRPr>
          </a:p>
        </p:txBody>
      </p:sp>
    </p:spTree>
    <p:extLst>
      <p:ext uri="{BB962C8B-B14F-4D97-AF65-F5344CB8AC3E}">
        <p14:creationId xmlns:p14="http://schemas.microsoft.com/office/powerpoint/2010/main" val="13379972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620688"/>
            <a:ext cx="7704856" cy="5078313"/>
          </a:xfrm>
          <a:prstGeom prst="rect">
            <a:avLst/>
          </a:prstGeom>
          <a:noFill/>
        </p:spPr>
        <p:txBody>
          <a:bodyPr wrap="square" rtlCol="0">
            <a:spAutoFit/>
          </a:bodyPr>
          <a:lstStyle/>
          <a:p>
            <a:pPr indent="360680" algn="ctr"/>
            <a:r>
              <a:rPr lang="ru-RU" b="1" dirty="0">
                <a:solidFill>
                  <a:schemeClr val="accent1"/>
                </a:solidFill>
                <a:latin typeface="Times New Roman"/>
              </a:rPr>
              <a:t> «Аптека»</a:t>
            </a:r>
            <a:endParaRPr lang="ru-RU" sz="1400" dirty="0">
              <a:solidFill>
                <a:schemeClr val="accent1"/>
              </a:solidFill>
              <a:latin typeface="Arial"/>
            </a:endParaRPr>
          </a:p>
          <a:p>
            <a:pPr indent="360680" algn="just"/>
            <a:r>
              <a:rPr lang="ru-RU" b="1" u="sng" dirty="0">
                <a:solidFill>
                  <a:srgbClr val="000000"/>
                </a:solidFill>
                <a:latin typeface="Times New Roman"/>
              </a:rPr>
              <a:t>Задачи:</a:t>
            </a:r>
            <a:r>
              <a:rPr lang="ru-RU" b="1" dirty="0">
                <a:solidFill>
                  <a:srgbClr val="000000"/>
                </a:solidFill>
                <a:latin typeface="Times New Roman"/>
              </a:rPr>
              <a:t> </a:t>
            </a:r>
            <a:r>
              <a:rPr lang="ru-RU" dirty="0">
                <a:solidFill>
                  <a:srgbClr val="000000"/>
                </a:solidFill>
                <a:latin typeface="Times New Roman"/>
              </a:rPr>
              <a:t>вызвать у детей интерес к профессии фармацевта; воспитывать чуткое, внимательное отношение к больному, доброту, отзывчивость, культуру общения.</a:t>
            </a:r>
            <a:endParaRPr lang="ru-RU" sz="1400" dirty="0">
              <a:solidFill>
                <a:srgbClr val="000000"/>
              </a:solidFill>
              <a:latin typeface="Arial"/>
            </a:endParaRPr>
          </a:p>
          <a:p>
            <a:pPr indent="360680" algn="just"/>
            <a:r>
              <a:rPr lang="ru-RU" b="1" u="sng" dirty="0">
                <a:solidFill>
                  <a:srgbClr val="000000"/>
                </a:solidFill>
                <a:latin typeface="Times New Roman"/>
              </a:rPr>
              <a:t>Игровые действия:</a:t>
            </a:r>
            <a:r>
              <a:rPr lang="ru-RU" b="1" dirty="0">
                <a:solidFill>
                  <a:srgbClr val="000000"/>
                </a:solidFill>
                <a:latin typeface="Times New Roman"/>
              </a:rPr>
              <a:t> </a:t>
            </a:r>
            <a:r>
              <a:rPr lang="ru-RU" dirty="0">
                <a:solidFill>
                  <a:srgbClr val="000000"/>
                </a:solidFill>
                <a:latin typeface="Times New Roman"/>
              </a:rPr>
              <a:t>Водитель привозит в аптеку лекарства. Работники аптеки раскладывают их на полки. Люди приходят в аптеку за лекарствами. В рецептурном отделе отпускают лекарства по рецептам врачей. Здесь делают микстуры, мази, капли. Некоторые посетители говорят о своих проблемах и спрашивают, какое лекарство лучше купить, аптекарь советует. В </a:t>
            </a:r>
            <a:r>
              <a:rPr lang="ru-RU" dirty="0" err="1">
                <a:solidFill>
                  <a:srgbClr val="000000"/>
                </a:solidFill>
                <a:latin typeface="Times New Roman"/>
              </a:rPr>
              <a:t>фитоотделе</a:t>
            </a:r>
            <a:r>
              <a:rPr lang="ru-RU" dirty="0">
                <a:solidFill>
                  <a:srgbClr val="000000"/>
                </a:solidFill>
                <a:latin typeface="Times New Roman"/>
              </a:rPr>
              <a:t> продают лекарственные травы, сборы, коктейли.</a:t>
            </a:r>
            <a:endParaRPr lang="ru-RU" sz="1400" dirty="0">
              <a:solidFill>
                <a:srgbClr val="000000"/>
              </a:solidFill>
              <a:latin typeface="Arial"/>
            </a:endParaRPr>
          </a:p>
          <a:p>
            <a:pPr indent="360680" algn="just"/>
            <a:r>
              <a:rPr lang="ru-RU" b="1" u="sng" dirty="0">
                <a:solidFill>
                  <a:srgbClr val="000000"/>
                </a:solidFill>
                <a:latin typeface="Times New Roman"/>
              </a:rPr>
              <a:t>Предварительная работа:</a:t>
            </a:r>
            <a:r>
              <a:rPr lang="ru-RU" dirty="0">
                <a:solidFill>
                  <a:srgbClr val="000000"/>
                </a:solidFill>
                <a:latin typeface="Times New Roman"/>
              </a:rPr>
              <a:t> Рассматривание набора открыток «Лекарственные растения». Рассматривание лекарственных растений на участке детского сада, на лугу, в лесу. Загадки о лекарственных растениях. Изготовление с детьми атрибутов к игре с привлечением родителей (халаты, шапки, рецепты, микстуры.)</a:t>
            </a:r>
            <a:endParaRPr lang="ru-RU" sz="1400" dirty="0">
              <a:solidFill>
                <a:srgbClr val="000000"/>
              </a:solidFill>
              <a:latin typeface="Arial"/>
            </a:endParaRPr>
          </a:p>
          <a:p>
            <a:pPr indent="360680" algn="just"/>
            <a:r>
              <a:rPr lang="ru-RU" b="1" u="sng" dirty="0">
                <a:solidFill>
                  <a:srgbClr val="000000"/>
                </a:solidFill>
                <a:latin typeface="Times New Roman"/>
              </a:rPr>
              <a:t>Игровой материал:</a:t>
            </a:r>
            <a:r>
              <a:rPr lang="ru-RU" dirty="0">
                <a:solidFill>
                  <a:srgbClr val="000000"/>
                </a:solidFill>
                <a:latin typeface="Times New Roman"/>
              </a:rPr>
              <a:t> халаты, шапки, рецепты, мед. инструменты (пинцет, шпатель, пипетка, фонендоскоп, тонометр, градусник, шприц и т.д.), вата, бинт, мази, таблетки, порошки, лек. травы.</a:t>
            </a:r>
            <a:endParaRPr lang="ru-RU" sz="1400" b="0" i="0" dirty="0">
              <a:solidFill>
                <a:srgbClr val="000000"/>
              </a:solidFill>
              <a:effectLst/>
              <a:latin typeface="Arial"/>
            </a:endParaRPr>
          </a:p>
        </p:txBody>
      </p:sp>
    </p:spTree>
    <p:extLst>
      <p:ext uri="{BB962C8B-B14F-4D97-AF65-F5344CB8AC3E}">
        <p14:creationId xmlns:p14="http://schemas.microsoft.com/office/powerpoint/2010/main" val="969439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3424" y="116632"/>
            <a:ext cx="8573181" cy="923330"/>
          </a:xfrm>
          <a:prstGeom prst="rect">
            <a:avLst/>
          </a:prstGeom>
          <a:noFill/>
        </p:spPr>
        <p:txBody>
          <a:bodyPr wrap="none" lIns="91440" tIns="45720" rIns="91440" bIns="45720">
            <a:spAutoFit/>
          </a:bodyPr>
          <a:lstStyle/>
          <a:p>
            <a:pPr algn="ctr"/>
            <a:r>
              <a:rPr lang="ru-RU" sz="4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ПОДГОТОВИТЕЛЬНАЯ</a:t>
            </a:r>
            <a:r>
              <a:rPr lang="ru-RU"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ru-RU" sz="4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ГРУППА</a:t>
            </a:r>
            <a:endParaRPr lang="ru-RU"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TextBox 2"/>
          <p:cNvSpPr txBox="1"/>
          <p:nvPr/>
        </p:nvSpPr>
        <p:spPr>
          <a:xfrm>
            <a:off x="971600" y="1021120"/>
            <a:ext cx="7416824" cy="369332"/>
          </a:xfrm>
          <a:prstGeom prst="rect">
            <a:avLst/>
          </a:prstGeom>
          <a:noFill/>
        </p:spPr>
        <p:txBody>
          <a:bodyPr wrap="square" rtlCol="0">
            <a:spAutoFit/>
          </a:bodyPr>
          <a:lstStyle/>
          <a:p>
            <a:pPr lvl="0" algn="ctr"/>
            <a:r>
              <a:rPr lang="ru-RU" b="1" dirty="0">
                <a:solidFill>
                  <a:srgbClr val="FF0000"/>
                </a:solidFill>
              </a:rPr>
              <a:t>ДИДАКТИЧЕСКИЕ ИГРЫ</a:t>
            </a:r>
          </a:p>
        </p:txBody>
      </p:sp>
      <p:sp>
        <p:nvSpPr>
          <p:cNvPr id="4" name="TextBox 3"/>
          <p:cNvSpPr txBox="1"/>
          <p:nvPr/>
        </p:nvSpPr>
        <p:spPr>
          <a:xfrm>
            <a:off x="395536" y="1390452"/>
            <a:ext cx="8568952" cy="5047536"/>
          </a:xfrm>
          <a:prstGeom prst="rect">
            <a:avLst/>
          </a:prstGeom>
          <a:noFill/>
        </p:spPr>
        <p:txBody>
          <a:bodyPr wrap="square" rtlCol="0">
            <a:spAutoFit/>
          </a:bodyPr>
          <a:lstStyle/>
          <a:p>
            <a:pPr lvl="0" algn="ctr"/>
            <a:r>
              <a:rPr lang="ru-RU" sz="1400" b="1" dirty="0">
                <a:solidFill>
                  <a:srgbClr val="FF0000"/>
                </a:solidFill>
                <a:latin typeface="Times New Roman" panose="02020603050405020304" pitchFamily="18" charset="0"/>
                <a:cs typeface="Times New Roman" panose="02020603050405020304" pitchFamily="18" charset="0"/>
              </a:rPr>
              <a:t>Овладение основами первоначальной грамоты</a:t>
            </a:r>
          </a:p>
          <a:p>
            <a:pPr lvl="0" algn="ctr"/>
            <a:r>
              <a:rPr lang="ru-RU" sz="1400" b="1" dirty="0">
                <a:solidFill>
                  <a:srgbClr val="00B050"/>
                </a:solidFill>
                <a:latin typeface="Times New Roman" panose="02020603050405020304" pitchFamily="18" charset="0"/>
                <a:cs typeface="Times New Roman" panose="02020603050405020304" pitchFamily="18" charset="0"/>
              </a:rPr>
              <a:t>«Звуковые шапочки»</a:t>
            </a:r>
            <a:endParaRPr lang="ru-RU" sz="1400" dirty="0">
              <a:solidFill>
                <a:srgbClr val="00B050"/>
              </a:solidFill>
              <a:latin typeface="Times New Roman" panose="02020603050405020304" pitchFamily="18" charset="0"/>
              <a:cs typeface="Times New Roman" panose="02020603050405020304" pitchFamily="18" charset="0"/>
            </a:endParaRPr>
          </a:p>
          <a:p>
            <a:pPr lvl="0"/>
            <a:r>
              <a:rPr lang="ru-RU" sz="1400" dirty="0">
                <a:solidFill>
                  <a:srgbClr val="000000"/>
                </a:solidFill>
                <a:latin typeface="Times New Roman" panose="02020603050405020304" pitchFamily="18" charset="0"/>
                <a:cs typeface="Times New Roman" panose="02020603050405020304" pitchFamily="18" charset="0"/>
              </a:rPr>
              <a:t>Цель: Развивать навыки звукового анализа. Учить составлять прямые и обратные слоги.</a:t>
            </a:r>
          </a:p>
          <a:p>
            <a:pPr lvl="0"/>
            <a:r>
              <a:rPr lang="ru-RU" sz="1400" dirty="0">
                <a:solidFill>
                  <a:srgbClr val="000000"/>
                </a:solidFill>
                <a:latin typeface="Times New Roman" panose="02020603050405020304" pitchFamily="18" charset="0"/>
                <a:cs typeface="Times New Roman" panose="02020603050405020304" pitchFamily="18" charset="0"/>
              </a:rPr>
              <a:t>Ход: В игре принимают участие 2 ребенка. Они выбирают себе шапочки жука и гуся. На полу разложены вырезанные из цветной бумаги листочки и цветочки. На них написаны буквы, обозначающие гласные звуки. По инструкции педагога «Солнышко просыпается» дети двигаются по комнате, изображая жужжание жука и шипение гуся. По сигналу педагога дети останавливаются на листочках и цветочках, произнося по очереди слоги со своими звуками. Например: Жук остановился на цветке с буквой «А», ребенок произносит слог «</a:t>
            </a:r>
            <a:r>
              <a:rPr lang="ru-RU" sz="1400" dirty="0" err="1">
                <a:solidFill>
                  <a:srgbClr val="000000"/>
                </a:solidFill>
                <a:latin typeface="Times New Roman" panose="02020603050405020304" pitchFamily="18" charset="0"/>
                <a:cs typeface="Times New Roman" panose="02020603050405020304" pitchFamily="18" charset="0"/>
              </a:rPr>
              <a:t>Жа</a:t>
            </a:r>
            <a:r>
              <a:rPr lang="ru-RU" sz="1400" dirty="0">
                <a:solidFill>
                  <a:srgbClr val="000000"/>
                </a:solidFill>
                <a:latin typeface="Times New Roman" panose="02020603050405020304" pitchFamily="18" charset="0"/>
                <a:cs typeface="Times New Roman" panose="02020603050405020304" pitchFamily="18" charset="0"/>
              </a:rPr>
              <a:t>».</a:t>
            </a:r>
          </a:p>
          <a:p>
            <a:pPr lvl="0" algn="ctr"/>
            <a:r>
              <a:rPr lang="ru-RU" sz="1400" b="1" dirty="0">
                <a:solidFill>
                  <a:srgbClr val="00B050"/>
                </a:solidFill>
                <a:latin typeface="Times New Roman" panose="02020603050405020304" pitchFamily="18" charset="0"/>
                <a:cs typeface="Times New Roman" panose="02020603050405020304" pitchFamily="18" charset="0"/>
              </a:rPr>
              <a:t>«Закончи слово»</a:t>
            </a:r>
            <a:endParaRPr lang="ru-RU" sz="1400" dirty="0">
              <a:solidFill>
                <a:srgbClr val="00B050"/>
              </a:solidFill>
              <a:latin typeface="Times New Roman" panose="02020603050405020304" pitchFamily="18" charset="0"/>
              <a:cs typeface="Times New Roman" panose="02020603050405020304" pitchFamily="18" charset="0"/>
            </a:endParaRPr>
          </a:p>
          <a:p>
            <a:pPr lvl="0"/>
            <a:r>
              <a:rPr lang="ru-RU" sz="1400" dirty="0">
                <a:solidFill>
                  <a:srgbClr val="000000"/>
                </a:solidFill>
                <a:latin typeface="Times New Roman" panose="02020603050405020304" pitchFamily="18" charset="0"/>
                <a:cs typeface="Times New Roman" panose="02020603050405020304" pitchFamily="18" charset="0"/>
              </a:rPr>
              <a:t>Цель: Развивать умение детей делить слова на слоги.</a:t>
            </a:r>
          </a:p>
          <a:p>
            <a:pPr lvl="0"/>
            <a:r>
              <a:rPr lang="ru-RU" sz="1400" dirty="0">
                <a:solidFill>
                  <a:srgbClr val="000000"/>
                </a:solidFill>
                <a:latin typeface="Times New Roman" panose="02020603050405020304" pitchFamily="18" charset="0"/>
                <a:cs typeface="Times New Roman" panose="02020603050405020304" pitchFamily="18" charset="0"/>
              </a:rPr>
              <a:t>Ход: Дети стоят в кругу. Педагог с мячом в центре: «Дети, сейчас вы будете заканчивать начатое мною слово. Я брошу мяч любому из вас и назову начало слова, а вы должны бросить мне мяч обратно и сказать его конец (кош – ка, </a:t>
            </a:r>
            <a:r>
              <a:rPr lang="ru-RU" sz="1400" dirty="0" err="1">
                <a:solidFill>
                  <a:srgbClr val="000000"/>
                </a:solidFill>
                <a:latin typeface="Times New Roman" panose="02020603050405020304" pitchFamily="18" charset="0"/>
                <a:cs typeface="Times New Roman" panose="02020603050405020304" pitchFamily="18" charset="0"/>
              </a:rPr>
              <a:t>гла</a:t>
            </a:r>
            <a:r>
              <a:rPr lang="ru-RU" sz="1400" dirty="0">
                <a:solidFill>
                  <a:srgbClr val="000000"/>
                </a:solidFill>
                <a:latin typeface="Times New Roman" panose="02020603050405020304" pitchFamily="18" charset="0"/>
                <a:cs typeface="Times New Roman" panose="02020603050405020304" pitchFamily="18" charset="0"/>
              </a:rPr>
              <a:t> – за) .</a:t>
            </a:r>
          </a:p>
          <a:p>
            <a:pPr lvl="0" algn="ctr"/>
            <a:r>
              <a:rPr lang="ru-RU" sz="1400" b="1" dirty="0">
                <a:solidFill>
                  <a:srgbClr val="00B050"/>
                </a:solidFill>
                <a:latin typeface="Times New Roman" panose="02020603050405020304" pitchFamily="18" charset="0"/>
                <a:cs typeface="Times New Roman" panose="02020603050405020304" pitchFamily="18" charset="0"/>
              </a:rPr>
              <a:t>«Угадай слово»</a:t>
            </a:r>
            <a:endParaRPr lang="ru-RU" sz="1400" dirty="0">
              <a:solidFill>
                <a:srgbClr val="00B050"/>
              </a:solidFill>
              <a:latin typeface="Times New Roman" panose="02020603050405020304" pitchFamily="18" charset="0"/>
              <a:cs typeface="Times New Roman" panose="02020603050405020304" pitchFamily="18" charset="0"/>
            </a:endParaRPr>
          </a:p>
          <a:p>
            <a:pPr lvl="0"/>
            <a:r>
              <a:rPr lang="ru-RU" sz="1400" dirty="0">
                <a:solidFill>
                  <a:srgbClr val="000000"/>
                </a:solidFill>
                <a:latin typeface="Times New Roman" panose="02020603050405020304" pitchFamily="18" charset="0"/>
                <a:cs typeface="Times New Roman" panose="02020603050405020304" pitchFamily="18" charset="0"/>
              </a:rPr>
              <a:t>Цель: Развивать умение детей делить слова на слоги.</a:t>
            </a:r>
          </a:p>
          <a:p>
            <a:pPr lvl="0"/>
            <a:r>
              <a:rPr lang="ru-RU" sz="1400" dirty="0">
                <a:solidFill>
                  <a:srgbClr val="000000"/>
                </a:solidFill>
                <a:latin typeface="Times New Roman" panose="02020603050405020304" pitchFamily="18" charset="0"/>
                <a:cs typeface="Times New Roman" panose="02020603050405020304" pitchFamily="18" charset="0"/>
              </a:rPr>
              <a:t>Ход: Педагог предлагает детям отгадать слова, при этом отстукивает 2 раза. Дети подбирают слова с заданным количеством слогов. За правильный ответ ребенок получает фишку.</a:t>
            </a:r>
          </a:p>
          <a:p>
            <a:pPr lvl="0" algn="ctr"/>
            <a:r>
              <a:rPr lang="ru-RU" sz="1400" b="1" dirty="0">
                <a:solidFill>
                  <a:srgbClr val="000000"/>
                </a:solidFill>
                <a:latin typeface="Times New Roman" panose="02020603050405020304" pitchFamily="18" charset="0"/>
                <a:cs typeface="Times New Roman" panose="02020603050405020304" pitchFamily="18" charset="0"/>
              </a:rPr>
              <a:t> </a:t>
            </a:r>
            <a:r>
              <a:rPr lang="ru-RU" sz="1400" b="1" dirty="0">
                <a:solidFill>
                  <a:srgbClr val="00B050"/>
                </a:solidFill>
                <a:latin typeface="Times New Roman" panose="02020603050405020304" pitchFamily="18" charset="0"/>
                <a:cs typeface="Times New Roman" panose="02020603050405020304" pitchFamily="18" charset="0"/>
              </a:rPr>
              <a:t>«Сплетем венок из предложений»</a:t>
            </a:r>
            <a:endParaRPr lang="ru-RU" sz="1400" dirty="0">
              <a:solidFill>
                <a:srgbClr val="00B050"/>
              </a:solidFill>
              <a:latin typeface="Times New Roman" panose="02020603050405020304" pitchFamily="18" charset="0"/>
              <a:cs typeface="Times New Roman" panose="02020603050405020304" pitchFamily="18" charset="0"/>
            </a:endParaRPr>
          </a:p>
          <a:p>
            <a:pPr lvl="0"/>
            <a:r>
              <a:rPr lang="ru-RU" sz="1400" dirty="0">
                <a:solidFill>
                  <a:srgbClr val="000000"/>
                </a:solidFill>
                <a:latin typeface="Times New Roman" panose="02020603050405020304" pitchFamily="18" charset="0"/>
                <a:cs typeface="Times New Roman" panose="02020603050405020304" pitchFamily="18" charset="0"/>
              </a:rPr>
              <a:t>Цель: Упражнять детей в составлении предложений, объединенных тематически, воспитывать речевое внимание.</a:t>
            </a:r>
          </a:p>
          <a:p>
            <a:pPr lvl="0"/>
            <a:r>
              <a:rPr lang="ru-RU" sz="1400" dirty="0">
                <a:solidFill>
                  <a:srgbClr val="000000"/>
                </a:solidFill>
                <a:latin typeface="Times New Roman" panose="02020603050405020304" pitchFamily="18" charset="0"/>
                <a:cs typeface="Times New Roman" panose="02020603050405020304" pitchFamily="18" charset="0"/>
              </a:rPr>
              <a:t>Ход: Воспитатель произносит предложение. Дети называют последнее слово и с ним же придумывают новое предложение. Например: Сережа читает книгу. Книга лежит на столе</a:t>
            </a:r>
            <a:r>
              <a:rPr lang="ru-RU" sz="1400" dirty="0" smtClean="0">
                <a:solidFill>
                  <a:srgbClr val="000000"/>
                </a:solidFill>
                <a:latin typeface="Times New Roman" panose="02020603050405020304" pitchFamily="18" charset="0"/>
                <a:cs typeface="Times New Roman" panose="02020603050405020304" pitchFamily="18" charset="0"/>
              </a:rPr>
              <a:t>.</a:t>
            </a:r>
            <a:endParaRPr lang="ru-RU" sz="1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17583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04664"/>
            <a:ext cx="8424936" cy="5755422"/>
          </a:xfrm>
          <a:prstGeom prst="rect">
            <a:avLst/>
          </a:prstGeom>
          <a:noFill/>
        </p:spPr>
        <p:txBody>
          <a:bodyPr wrap="square" rtlCol="0">
            <a:spAutoFit/>
          </a:bodyPr>
          <a:lstStyle/>
          <a:p>
            <a:pPr lvl="0" algn="ctr"/>
            <a:r>
              <a:rPr lang="ru-RU" sz="1600" b="1" dirty="0">
                <a:solidFill>
                  <a:srgbClr val="C00000"/>
                </a:solidFill>
                <a:latin typeface="Times New Roman"/>
              </a:rPr>
              <a:t>«Незнайка в гостях»</a:t>
            </a:r>
            <a:endParaRPr lang="ru-RU" sz="1600" dirty="0">
              <a:solidFill>
                <a:srgbClr val="C00000"/>
              </a:solidFill>
              <a:latin typeface="Times New Roman"/>
            </a:endParaRPr>
          </a:p>
          <a:p>
            <a:pPr lvl="0"/>
            <a:r>
              <a:rPr lang="ru-RU" sz="1600" b="1" dirty="0">
                <a:solidFill>
                  <a:srgbClr val="333333"/>
                </a:solidFill>
                <a:latin typeface="Times New Roman"/>
              </a:rPr>
              <a:t>Цель: </a:t>
            </a:r>
            <a:r>
              <a:rPr lang="ru-RU" sz="1600" dirty="0">
                <a:solidFill>
                  <a:srgbClr val="333333"/>
                </a:solidFill>
                <a:latin typeface="Times New Roman"/>
              </a:rPr>
              <a:t>учить видеть равное количество разных предметов, закрепить умение вести счет предметов.                  </a:t>
            </a:r>
            <a:endParaRPr lang="ru-RU" sz="1600" dirty="0" smtClean="0">
              <a:solidFill>
                <a:srgbClr val="333333"/>
              </a:solidFill>
              <a:latin typeface="Times New Roman"/>
            </a:endParaRPr>
          </a:p>
          <a:p>
            <a:pPr lvl="0"/>
            <a:r>
              <a:rPr lang="ru-RU" sz="1600" b="1" dirty="0" smtClean="0">
                <a:solidFill>
                  <a:srgbClr val="333333"/>
                </a:solidFill>
                <a:latin typeface="Times New Roman"/>
              </a:rPr>
              <a:t>Материал</a:t>
            </a:r>
            <a:r>
              <a:rPr lang="ru-RU" sz="1600" b="1" dirty="0">
                <a:solidFill>
                  <a:srgbClr val="333333"/>
                </a:solidFill>
                <a:latin typeface="Times New Roman"/>
              </a:rPr>
              <a:t>:</a:t>
            </a:r>
            <a:r>
              <a:rPr lang="ru-RU" sz="1600" dirty="0">
                <a:solidFill>
                  <a:srgbClr val="333333"/>
                </a:solidFill>
                <a:latin typeface="Times New Roman"/>
              </a:rPr>
              <a:t> 3 группы игрушек из 5, 6, 7 штук; карточки с кружками.                                                                           </a:t>
            </a:r>
            <a:endParaRPr lang="ru-RU" sz="1600" dirty="0" smtClean="0">
              <a:solidFill>
                <a:srgbClr val="333333"/>
              </a:solidFill>
              <a:latin typeface="Times New Roman"/>
            </a:endParaRPr>
          </a:p>
          <a:p>
            <a:pPr lvl="0"/>
            <a:r>
              <a:rPr lang="ru-RU" sz="1600" b="1" dirty="0" smtClean="0">
                <a:solidFill>
                  <a:srgbClr val="333333"/>
                </a:solidFill>
                <a:latin typeface="Times New Roman"/>
              </a:rPr>
              <a:t>Ход </a:t>
            </a:r>
            <a:r>
              <a:rPr lang="ru-RU" sz="1600" b="1" dirty="0">
                <a:solidFill>
                  <a:srgbClr val="333333"/>
                </a:solidFill>
                <a:latin typeface="Times New Roman"/>
              </a:rPr>
              <a:t>занятия</a:t>
            </a:r>
            <a:r>
              <a:rPr lang="ru-RU" sz="1600" dirty="0">
                <a:solidFill>
                  <a:srgbClr val="333333"/>
                </a:solidFill>
                <a:latin typeface="Times New Roman"/>
              </a:rPr>
              <a:t>: В. обращается к детям: Сегодня в гостях у нас Незнайка. Я попросила его, чтобы он к каждой группе игрушек поставить карточку, на которой столько же кружков, сколько стоит игрушек. Посмотрите, правильно ли Незнайка расставил карточки». Выслушав ответы детей, педагог предлагает 1 ребенку подобрать к каждой группе соответствующую карточку. Организует проверку. Дети по очереди (два ребенка) пересчитывают игрушки одной из групп и кружки на представленной на ней карточке. Последнюю группу игрушек педагог предлагает сосчитать всем детям вместе.</a:t>
            </a:r>
            <a:endParaRPr lang="ru-RU" sz="1600" dirty="0">
              <a:solidFill>
                <a:srgbClr val="000000"/>
              </a:solidFill>
              <a:latin typeface="Times New Roman"/>
            </a:endParaRPr>
          </a:p>
          <a:p>
            <a:pPr lvl="0" algn="ctr"/>
            <a:r>
              <a:rPr lang="ru-RU" sz="1600" b="1" dirty="0">
                <a:solidFill>
                  <a:srgbClr val="C00000"/>
                </a:solidFill>
                <a:latin typeface="Times New Roman"/>
              </a:rPr>
              <a:t>«Художники»</a:t>
            </a:r>
            <a:endParaRPr lang="ru-RU" sz="1600" dirty="0">
              <a:solidFill>
                <a:srgbClr val="C00000"/>
              </a:solidFill>
              <a:latin typeface="Times New Roman"/>
            </a:endParaRPr>
          </a:p>
          <a:p>
            <a:pPr lvl="0"/>
            <a:r>
              <a:rPr lang="ru-RU" sz="1600" b="1" dirty="0">
                <a:solidFill>
                  <a:srgbClr val="333333"/>
                </a:solidFill>
                <a:latin typeface="Times New Roman"/>
              </a:rPr>
              <a:t>Цель:</a:t>
            </a:r>
            <a:r>
              <a:rPr lang="ru-RU" sz="1600" dirty="0">
                <a:solidFill>
                  <a:srgbClr val="333333"/>
                </a:solidFill>
                <a:latin typeface="Times New Roman"/>
              </a:rPr>
              <a:t> развитие ориентировки </a:t>
            </a:r>
            <a:r>
              <a:rPr lang="ru-RU" sz="1600" dirty="0" smtClean="0">
                <a:solidFill>
                  <a:srgbClr val="333333"/>
                </a:solidFill>
                <a:latin typeface="Times New Roman"/>
              </a:rPr>
              <a:t>в пространстве</a:t>
            </a:r>
            <a:r>
              <a:rPr lang="ru-RU" sz="1600" dirty="0">
                <a:solidFill>
                  <a:srgbClr val="333333"/>
                </a:solidFill>
                <a:latin typeface="Times New Roman"/>
              </a:rPr>
              <a:t>.                                                                                                               </a:t>
            </a:r>
            <a:endParaRPr lang="ru-RU" sz="1600" dirty="0" smtClean="0">
              <a:solidFill>
                <a:srgbClr val="333333"/>
              </a:solidFill>
              <a:latin typeface="Times New Roman"/>
            </a:endParaRPr>
          </a:p>
          <a:p>
            <a:pPr lvl="0"/>
            <a:r>
              <a:rPr lang="ru-RU" sz="1600" b="1" dirty="0" smtClean="0">
                <a:solidFill>
                  <a:srgbClr val="333333"/>
                </a:solidFill>
                <a:latin typeface="Times New Roman"/>
              </a:rPr>
              <a:t>Ход </a:t>
            </a:r>
            <a:r>
              <a:rPr lang="ru-RU" sz="1600" b="1" dirty="0">
                <a:solidFill>
                  <a:srgbClr val="333333"/>
                </a:solidFill>
                <a:latin typeface="Times New Roman"/>
              </a:rPr>
              <a:t>игры</a:t>
            </a:r>
            <a:r>
              <a:rPr lang="ru-RU" sz="1600" dirty="0">
                <a:solidFill>
                  <a:srgbClr val="333333"/>
                </a:solidFill>
                <a:latin typeface="Times New Roman"/>
              </a:rPr>
              <a:t>. Ведущий предлагает детям нарисовать картину. Все вместе продумывают ее сюжет: город, комната, зоопарк и т. п. Затем каждый рассказывает о задуманном элементе картины, поясняет, где он должен находиться относительно других предметов. Воспитатель заполняет картину предлагаемыми детьми элементами, рисуя ее мелом на доске или фломастером на большом листе бумаги. В центре можно нарисовать избушку (изображение должно быть простым и узнаваемым) вверху, на крыше дома – трубу. Из трубы вверх идет дым. Внизу перед избушкой сидит кот. В задании должны быть использованы слова: вверху, внизу, слева, справа, от, за, перед, между, около, рядом и т. д.</a:t>
            </a:r>
            <a:endParaRPr lang="ru-RU" sz="1600" dirty="0">
              <a:solidFill>
                <a:srgbClr val="000000"/>
              </a:solidFill>
              <a:latin typeface="Times New Roman"/>
            </a:endParaRPr>
          </a:p>
        </p:txBody>
      </p:sp>
    </p:spTree>
    <p:extLst>
      <p:ext uri="{BB962C8B-B14F-4D97-AF65-F5344CB8AC3E}">
        <p14:creationId xmlns:p14="http://schemas.microsoft.com/office/powerpoint/2010/main" val="227735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268760"/>
            <a:ext cx="7920880" cy="4031873"/>
          </a:xfrm>
          <a:prstGeom prst="rect">
            <a:avLst/>
          </a:prstGeom>
          <a:noFill/>
        </p:spPr>
        <p:txBody>
          <a:bodyPr wrap="square" rtlCol="0">
            <a:spAutoFit/>
          </a:bodyPr>
          <a:lstStyle/>
          <a:p>
            <a:pPr algn="ctr"/>
            <a:r>
              <a:rPr lang="ru-RU" sz="2400" b="1" dirty="0">
                <a:solidFill>
                  <a:srgbClr val="FF0000"/>
                </a:solidFill>
                <a:latin typeface="Arial"/>
              </a:rPr>
              <a:t>СОВУШКА-СОВА </a:t>
            </a:r>
            <a:endParaRPr lang="ru-RU" sz="2400" b="1" dirty="0" smtClean="0">
              <a:solidFill>
                <a:srgbClr val="FF0000"/>
              </a:solidFill>
              <a:latin typeface="Arial"/>
            </a:endParaRPr>
          </a:p>
          <a:p>
            <a:pPr algn="ctr"/>
            <a:endParaRPr lang="ru-RU" sz="2400" dirty="0">
              <a:solidFill>
                <a:srgbClr val="FF0000"/>
              </a:solidFill>
              <a:latin typeface="Arial"/>
            </a:endParaRPr>
          </a:p>
          <a:p>
            <a:r>
              <a:rPr lang="ru-RU" sz="1600" dirty="0">
                <a:solidFill>
                  <a:srgbClr val="000000"/>
                </a:solidFill>
                <a:latin typeface="Arial"/>
              </a:rPr>
              <a:t>Детям предварительно показывают картинку, на которой изображена сова. </a:t>
            </a:r>
          </a:p>
          <a:p>
            <a:r>
              <a:rPr lang="ru-RU" sz="1600" dirty="0">
                <a:solidFill>
                  <a:srgbClr val="000000"/>
                </a:solidFill>
                <a:latin typeface="Arial"/>
              </a:rPr>
              <a:t>Один из детей - «сова». Остальные - «птички». «Сова» сидит на дереве </a:t>
            </a:r>
            <a:r>
              <a:rPr lang="ru-RU" sz="1600" i="1" dirty="0">
                <a:solidFill>
                  <a:srgbClr val="000000"/>
                </a:solidFill>
                <a:latin typeface="Arial"/>
              </a:rPr>
              <a:t>(стул). </a:t>
            </a:r>
            <a:endParaRPr lang="ru-RU" sz="1600" dirty="0">
              <a:solidFill>
                <a:srgbClr val="000000"/>
              </a:solidFill>
              <a:latin typeface="Arial"/>
            </a:endParaRPr>
          </a:p>
          <a:p>
            <a:r>
              <a:rPr lang="ru-RU" sz="1600" dirty="0">
                <a:solidFill>
                  <a:srgbClr val="000000"/>
                </a:solidFill>
                <a:latin typeface="Arial"/>
              </a:rPr>
              <a:t>Остальные дети бегают вокруг нее, осторожно к ней приближаются. </a:t>
            </a:r>
          </a:p>
          <a:p>
            <a:r>
              <a:rPr lang="ru-RU" sz="1600" dirty="0">
                <a:solidFill>
                  <a:srgbClr val="000000"/>
                </a:solidFill>
                <a:latin typeface="Arial"/>
              </a:rPr>
              <a:t>Воспитатель читает: </a:t>
            </a:r>
          </a:p>
          <a:p>
            <a:r>
              <a:rPr lang="ru-RU" sz="1600" dirty="0">
                <a:solidFill>
                  <a:srgbClr val="000000"/>
                </a:solidFill>
                <a:latin typeface="Arial"/>
              </a:rPr>
              <a:t>Совушка-сова, </a:t>
            </a:r>
          </a:p>
          <a:p>
            <a:r>
              <a:rPr lang="ru-RU" sz="1600" dirty="0">
                <a:solidFill>
                  <a:srgbClr val="000000"/>
                </a:solidFill>
                <a:latin typeface="Arial"/>
              </a:rPr>
              <a:t>Большая голова, </a:t>
            </a:r>
          </a:p>
          <a:p>
            <a:r>
              <a:rPr lang="ru-RU" sz="1600" dirty="0">
                <a:solidFill>
                  <a:srgbClr val="000000"/>
                </a:solidFill>
                <a:latin typeface="Arial"/>
              </a:rPr>
              <a:t>На дереве сидит, </a:t>
            </a:r>
          </a:p>
          <a:p>
            <a:r>
              <a:rPr lang="ru-RU" sz="1600" dirty="0">
                <a:solidFill>
                  <a:srgbClr val="000000"/>
                </a:solidFill>
                <a:latin typeface="Arial"/>
              </a:rPr>
              <a:t>Головой вертит, </a:t>
            </a:r>
          </a:p>
          <a:p>
            <a:r>
              <a:rPr lang="ru-RU" sz="1600" dirty="0">
                <a:solidFill>
                  <a:srgbClr val="000000"/>
                </a:solidFill>
                <a:latin typeface="Arial"/>
              </a:rPr>
              <a:t>Во все стороны глядит, </a:t>
            </a:r>
          </a:p>
          <a:p>
            <a:r>
              <a:rPr lang="ru-RU" sz="1600" dirty="0">
                <a:solidFill>
                  <a:srgbClr val="000000"/>
                </a:solidFill>
                <a:latin typeface="Arial"/>
              </a:rPr>
              <a:t>Да вдруг как полетит. </a:t>
            </a:r>
          </a:p>
          <a:p>
            <a:r>
              <a:rPr lang="ru-RU" sz="1600" i="1" dirty="0">
                <a:solidFill>
                  <a:srgbClr val="000000"/>
                </a:solidFill>
                <a:latin typeface="Arial"/>
              </a:rPr>
              <a:t>«Сова» начинает ловить «птичек». </a:t>
            </a:r>
            <a:endParaRPr lang="ru-RU" sz="1600" dirty="0">
              <a:solidFill>
                <a:srgbClr val="000000"/>
              </a:solidFill>
              <a:latin typeface="Arial"/>
            </a:endParaRPr>
          </a:p>
          <a:p>
            <a:r>
              <a:rPr lang="ru-RU" sz="1600" i="1" dirty="0">
                <a:solidFill>
                  <a:srgbClr val="000000"/>
                </a:solidFill>
                <a:latin typeface="Arial"/>
              </a:rPr>
              <a:t>Пойманная «птичка» становится «совой». </a:t>
            </a:r>
            <a:endParaRPr lang="ru-RU" sz="1600" dirty="0">
              <a:solidFill>
                <a:srgbClr val="000000"/>
              </a:solidFill>
              <a:latin typeface="Arial"/>
            </a:endParaRPr>
          </a:p>
          <a:p>
            <a:endParaRPr lang="ru-RU" sz="16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252040" y="260648"/>
            <a:ext cx="4927952" cy="769441"/>
          </a:xfrm>
          <a:prstGeom prst="rect">
            <a:avLst/>
          </a:prstGeom>
          <a:noFill/>
        </p:spPr>
        <p:txBody>
          <a:bodyPr wrap="none" lIns="91440" tIns="45720" rIns="91440" bIns="45720">
            <a:spAutoFit/>
          </a:bodyPr>
          <a:lstStyle/>
          <a:p>
            <a:pPr algn="ctr"/>
            <a:r>
              <a:rPr lang="ru-RU" sz="4400" b="1" cap="none" spc="0" dirty="0" smtClean="0">
                <a:ln w="1905"/>
                <a:solidFill>
                  <a:srgbClr val="FF0000"/>
                </a:solidFill>
                <a:effectLst>
                  <a:innerShdw blurRad="69850" dist="43180" dir="5400000">
                    <a:srgbClr val="000000">
                      <a:alpha val="65000"/>
                    </a:srgbClr>
                  </a:innerShdw>
                </a:effectLst>
              </a:rPr>
              <a:t>Подвижные игры</a:t>
            </a:r>
            <a:endParaRPr lang="ru-RU" sz="4400" b="1" cap="none" spc="0" dirty="0">
              <a:ln w="1905"/>
              <a:solidFill>
                <a:srgbClr val="FF0000"/>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703639306"/>
      </p:ext>
    </p:extLst>
  </p:cSld>
  <p:clrMapOvr>
    <a:masterClrMapping/>
  </p:clrMapOvr>
  <p:transition spd="slow">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8352928" cy="3970318"/>
          </a:xfrm>
          <a:prstGeom prst="rect">
            <a:avLst/>
          </a:prstGeom>
          <a:noFill/>
        </p:spPr>
        <p:txBody>
          <a:bodyPr wrap="square" rtlCol="0">
            <a:spAutoFit/>
          </a:bodyPr>
          <a:lstStyle/>
          <a:p>
            <a:pPr lvl="0" algn="ctr"/>
            <a:r>
              <a:rPr lang="ru-RU" sz="1400" b="1" dirty="0">
                <a:solidFill>
                  <a:schemeClr val="accent3">
                    <a:lumMod val="75000"/>
                  </a:schemeClr>
                </a:solidFill>
                <a:latin typeface="Times New Roman" panose="02020603050405020304" pitchFamily="18" charset="0"/>
                <a:cs typeface="Times New Roman" panose="02020603050405020304" pitchFamily="18" charset="0"/>
              </a:rPr>
              <a:t>«Чей хвост, чья голова».</a:t>
            </a:r>
            <a:endParaRPr lang="ru-RU" sz="1400" dirty="0">
              <a:solidFill>
                <a:schemeClr val="accent3">
                  <a:lumMod val="75000"/>
                </a:schemeClr>
              </a:solidFill>
              <a:latin typeface="Times New Roman" panose="02020603050405020304" pitchFamily="18" charset="0"/>
              <a:cs typeface="Times New Roman" panose="02020603050405020304" pitchFamily="18" charset="0"/>
            </a:endParaRPr>
          </a:p>
          <a:p>
            <a:pPr lvl="0"/>
            <a:r>
              <a:rPr lang="ru-RU" sz="1400" b="1" i="1" dirty="0">
                <a:solidFill>
                  <a:srgbClr val="000000"/>
                </a:solidFill>
                <a:latin typeface="Times New Roman" panose="02020603050405020304" pitchFamily="18" charset="0"/>
                <a:cs typeface="Times New Roman" panose="02020603050405020304" pitchFamily="18" charset="0"/>
              </a:rPr>
              <a:t>     </a:t>
            </a:r>
            <a:r>
              <a:rPr lang="ru-RU" sz="1400" b="1" dirty="0">
                <a:solidFill>
                  <a:srgbClr val="000000"/>
                </a:solidFill>
                <a:latin typeface="Times New Roman" panose="02020603050405020304" pitchFamily="18" charset="0"/>
                <a:cs typeface="Times New Roman" panose="02020603050405020304" pitchFamily="18" charset="0"/>
              </a:rPr>
              <a:t>Цель игры</a:t>
            </a:r>
            <a:r>
              <a:rPr lang="ru-RU" sz="1400" b="1" i="1" dirty="0">
                <a:solidFill>
                  <a:srgbClr val="000000"/>
                </a:solidFill>
                <a:latin typeface="Times New Roman" panose="02020603050405020304" pitchFamily="18" charset="0"/>
                <a:cs typeface="Times New Roman" panose="02020603050405020304" pitchFamily="18" charset="0"/>
              </a:rPr>
              <a:t>:</a:t>
            </a:r>
            <a:r>
              <a:rPr lang="ru-RU" sz="1400" i="1" dirty="0">
                <a:solidFill>
                  <a:srgbClr val="000000"/>
                </a:solidFill>
                <a:latin typeface="Times New Roman" panose="02020603050405020304" pitchFamily="18" charset="0"/>
                <a:cs typeface="Times New Roman" panose="02020603050405020304" pitchFamily="18" charset="0"/>
              </a:rPr>
              <a:t> </a:t>
            </a:r>
            <a:r>
              <a:rPr lang="ru-RU" sz="1400" dirty="0">
                <a:solidFill>
                  <a:srgbClr val="000000"/>
                </a:solidFill>
                <a:latin typeface="Times New Roman" panose="02020603050405020304" pitchFamily="18" charset="0"/>
                <a:cs typeface="Times New Roman" panose="02020603050405020304" pitchFamily="18" charset="0"/>
              </a:rPr>
              <a:t>в игровой форме закрепить знания детей о диких животных средней полосы.</a:t>
            </a:r>
          </a:p>
          <a:p>
            <a:pPr lvl="0" algn="ctr"/>
            <a:r>
              <a:rPr lang="ru-RU" sz="1400" b="1" dirty="0">
                <a:solidFill>
                  <a:srgbClr val="000000"/>
                </a:solidFill>
                <a:latin typeface="Times New Roman" panose="02020603050405020304" pitchFamily="18" charset="0"/>
                <a:cs typeface="Times New Roman" panose="02020603050405020304" pitchFamily="18" charset="0"/>
              </a:rPr>
              <a:t>Ход игры</a:t>
            </a:r>
            <a:endParaRPr lang="ru-RU" sz="1400" dirty="0">
              <a:solidFill>
                <a:srgbClr val="000000"/>
              </a:solidFill>
              <a:latin typeface="Times New Roman" panose="02020603050405020304" pitchFamily="18" charset="0"/>
              <a:cs typeface="Times New Roman" panose="02020603050405020304" pitchFamily="18" charset="0"/>
            </a:endParaRPr>
          </a:p>
          <a:p>
            <a:pPr lvl="0"/>
            <a:r>
              <a:rPr lang="ru-RU" sz="1400" dirty="0">
                <a:solidFill>
                  <a:srgbClr val="000000"/>
                </a:solidFill>
                <a:latin typeface="Times New Roman" panose="02020603050405020304" pitchFamily="18" charset="0"/>
                <a:cs typeface="Times New Roman" panose="02020603050405020304" pitchFamily="18" charset="0"/>
              </a:rPr>
              <a:t>     Для игры необходимо предварительно разрезать картинки с изображением диких животных пополам. Воспитатель предлагает детям вспомнить, какие дикие животные живут в русском лесу. Затем на наборное полотно выставляются в один ряд головы животных,</a:t>
            </a:r>
          </a:p>
          <a:p>
            <a:pPr lvl="0"/>
            <a:r>
              <a:rPr lang="ru-RU" sz="1400" dirty="0">
                <a:solidFill>
                  <a:srgbClr val="000000"/>
                </a:solidFill>
                <a:latin typeface="Times New Roman" panose="02020603050405020304" pitchFamily="18" charset="0"/>
                <a:cs typeface="Times New Roman" panose="02020603050405020304" pitchFamily="18" charset="0"/>
              </a:rPr>
              <a:t>в другой — хвосты. Детям предлагается назвать, чья это голова (зайца, медведя, белки и т.д.). Затем воспитатель предлагает найти зайчику его хвостик. В результате две половинки соединяются, получается целый зайчик и т.д.</a:t>
            </a:r>
          </a:p>
          <a:p>
            <a:pPr lvl="0"/>
            <a:endParaRPr lang="ru-RU" sz="1400" dirty="0">
              <a:solidFill>
                <a:srgbClr val="000000"/>
              </a:solidFill>
              <a:latin typeface="Times New Roman" panose="02020603050405020304" pitchFamily="18" charset="0"/>
              <a:cs typeface="Times New Roman" panose="02020603050405020304" pitchFamily="18" charset="0"/>
            </a:endParaRPr>
          </a:p>
          <a:p>
            <a:pPr lvl="0" algn="ctr"/>
            <a:r>
              <a:rPr lang="ru-RU" sz="1400" b="1" dirty="0">
                <a:solidFill>
                  <a:srgbClr val="000000"/>
                </a:solidFill>
                <a:latin typeface="Times New Roman" panose="02020603050405020304" pitchFamily="18" charset="0"/>
                <a:cs typeface="Times New Roman" panose="02020603050405020304" pitchFamily="18" charset="0"/>
              </a:rPr>
              <a:t> </a:t>
            </a:r>
            <a:r>
              <a:rPr lang="ru-RU" sz="1400" b="1" dirty="0">
                <a:solidFill>
                  <a:schemeClr val="accent3">
                    <a:lumMod val="75000"/>
                  </a:schemeClr>
                </a:solidFill>
                <a:latin typeface="Times New Roman" panose="02020603050405020304" pitchFamily="18" charset="0"/>
                <a:cs typeface="Times New Roman" panose="02020603050405020304" pitchFamily="18" charset="0"/>
              </a:rPr>
              <a:t>«Что в лесу растет, кто в лесу живет».</a:t>
            </a:r>
          </a:p>
          <a:p>
            <a:pPr lvl="0"/>
            <a:r>
              <a:rPr lang="ru-RU" sz="1400" b="1" i="1" dirty="0">
                <a:solidFill>
                  <a:srgbClr val="000000"/>
                </a:solidFill>
                <a:latin typeface="Times New Roman" panose="02020603050405020304" pitchFamily="18" charset="0"/>
                <a:cs typeface="Times New Roman" panose="02020603050405020304" pitchFamily="18" charset="0"/>
              </a:rPr>
              <a:t>     Цель игры</a:t>
            </a:r>
            <a:r>
              <a:rPr lang="ru-RU" sz="1400" i="1" dirty="0">
                <a:solidFill>
                  <a:srgbClr val="000000"/>
                </a:solidFill>
                <a:latin typeface="Times New Roman" panose="02020603050405020304" pitchFamily="18" charset="0"/>
                <a:cs typeface="Times New Roman" panose="02020603050405020304" pitchFamily="18" charset="0"/>
              </a:rPr>
              <a:t>: </a:t>
            </a:r>
            <a:r>
              <a:rPr lang="ru-RU" sz="1400" dirty="0">
                <a:solidFill>
                  <a:srgbClr val="000000"/>
                </a:solidFill>
                <a:latin typeface="Times New Roman" panose="02020603050405020304" pitchFamily="18" charset="0"/>
                <a:cs typeface="Times New Roman" panose="02020603050405020304" pitchFamily="18" charset="0"/>
              </a:rPr>
              <a:t>в игровой форме закрепить знания детей о растительном и животном мире русского леса.</a:t>
            </a:r>
          </a:p>
          <a:p>
            <a:pPr lvl="0" algn="ctr"/>
            <a:r>
              <a:rPr lang="ru-RU" sz="1400" b="1" dirty="0">
                <a:solidFill>
                  <a:srgbClr val="000000"/>
                </a:solidFill>
                <a:latin typeface="Times New Roman" panose="02020603050405020304" pitchFamily="18" charset="0"/>
                <a:cs typeface="Times New Roman" panose="02020603050405020304" pitchFamily="18" charset="0"/>
              </a:rPr>
              <a:t>Ход игры</a:t>
            </a:r>
            <a:endParaRPr lang="ru-RU" sz="1400" dirty="0">
              <a:solidFill>
                <a:srgbClr val="000000"/>
              </a:solidFill>
              <a:latin typeface="Times New Roman" panose="02020603050405020304" pitchFamily="18" charset="0"/>
              <a:cs typeface="Times New Roman" panose="02020603050405020304" pitchFamily="18" charset="0"/>
            </a:endParaRPr>
          </a:p>
          <a:p>
            <a:pPr lvl="0"/>
            <a:r>
              <a:rPr lang="ru-RU" sz="1400" dirty="0">
                <a:solidFill>
                  <a:srgbClr val="000000"/>
                </a:solidFill>
                <a:latin typeface="Times New Roman" panose="02020603050405020304" pitchFamily="18" charset="0"/>
                <a:cs typeface="Times New Roman" panose="02020603050405020304" pitchFamily="18" charset="0"/>
              </a:rPr>
              <a:t>     Воспитатель предлагает детям встать в круг. Для игры понадобится мяч. Воспитатель задает вопрос: «Что в лесу растет?» — и бросает мяч одному из детей. Ребенок называет растение (дуб, грибы, ягоды и т.д.) и бросает мяч другому игроку. Когда варианты ответов исчерпаны, воспитатель снова задает вопрос: «Кто в лесу живет?» — и бросает мяч ребенку. Дети отвечают: «Волк, медведь, заяц и т.д.».</a:t>
            </a:r>
          </a:p>
          <a:p>
            <a:pPr lvl="0"/>
            <a:endParaRPr lang="ru-RU" sz="1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07514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8525" y="188640"/>
            <a:ext cx="734695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39552" y="836712"/>
            <a:ext cx="8424936" cy="5016758"/>
          </a:xfrm>
          <a:prstGeom prst="rect">
            <a:avLst/>
          </a:prstGeom>
          <a:noFill/>
        </p:spPr>
        <p:txBody>
          <a:bodyPr wrap="square" rtlCol="0">
            <a:spAutoFit/>
          </a:bodyPr>
          <a:lstStyle/>
          <a:p>
            <a:pPr marL="914400"/>
            <a:r>
              <a:rPr lang="ru-RU" sz="1600" b="1" dirty="0" smtClean="0">
                <a:solidFill>
                  <a:srgbClr val="FF0000"/>
                </a:solidFill>
                <a:latin typeface="Times New Roman"/>
              </a:rPr>
              <a:t>                                                   «</a:t>
            </a:r>
            <a:r>
              <a:rPr lang="ru-RU" sz="1600" b="1" dirty="0">
                <a:solidFill>
                  <a:srgbClr val="FF0000"/>
                </a:solidFill>
                <a:latin typeface="Times New Roman"/>
              </a:rPr>
              <a:t>Горелки»</a:t>
            </a:r>
            <a:endParaRPr lang="ru-RU" sz="1600" b="1" dirty="0">
              <a:solidFill>
                <a:srgbClr val="FF0000"/>
              </a:solidFill>
              <a:latin typeface="Arial"/>
            </a:endParaRPr>
          </a:p>
          <a:p>
            <a:pPr marL="228600" algn="just"/>
            <a:r>
              <a:rPr lang="ru-RU" sz="1600" dirty="0">
                <a:solidFill>
                  <a:srgbClr val="000000"/>
                </a:solidFill>
                <a:latin typeface="Times New Roman"/>
              </a:rPr>
              <a:t>Цель: учить детей бегать в парах на скорость, начинать бег только после окончания слов. Развивать у детей быстроту движений, ловкость.</a:t>
            </a:r>
            <a:endParaRPr lang="ru-RU" sz="1600" dirty="0">
              <a:solidFill>
                <a:srgbClr val="000000"/>
              </a:solidFill>
              <a:latin typeface="Arial"/>
            </a:endParaRPr>
          </a:p>
          <a:p>
            <a:pPr marL="228600" algn="just"/>
            <a:r>
              <a:rPr lang="ru-RU" sz="1600" dirty="0">
                <a:solidFill>
                  <a:srgbClr val="000000"/>
                </a:solidFill>
                <a:latin typeface="Times New Roman"/>
              </a:rPr>
              <a:t>Ход игры:</a:t>
            </a:r>
            <a:endParaRPr lang="ru-RU" sz="1600" dirty="0">
              <a:solidFill>
                <a:srgbClr val="000000"/>
              </a:solidFill>
              <a:latin typeface="Arial"/>
            </a:endParaRPr>
          </a:p>
          <a:p>
            <a:pPr marL="228600" algn="just"/>
            <a:r>
              <a:rPr lang="ru-RU" sz="1600" dirty="0">
                <a:solidFill>
                  <a:srgbClr val="000000"/>
                </a:solidFill>
                <a:latin typeface="Times New Roman"/>
              </a:rPr>
              <a:t>Дети становятся в колонну парами. Впереди колонны на расстоянии 2-3 шагов проводится линия.  По считалке выбирается </a:t>
            </a:r>
            <a:r>
              <a:rPr lang="ru-RU" sz="1600" dirty="0" err="1">
                <a:solidFill>
                  <a:srgbClr val="000000"/>
                </a:solidFill>
                <a:latin typeface="Times New Roman"/>
              </a:rPr>
              <a:t>Ловишка</a:t>
            </a:r>
            <a:r>
              <a:rPr lang="ru-RU" sz="1600" dirty="0">
                <a:solidFill>
                  <a:srgbClr val="000000"/>
                </a:solidFill>
                <a:latin typeface="Times New Roman"/>
              </a:rPr>
              <a:t>. Он становится на линию спиной к остальным детям. Все стоящие парами говорят:</a:t>
            </a:r>
            <a:endParaRPr lang="ru-RU" sz="1600" dirty="0">
              <a:solidFill>
                <a:srgbClr val="000000"/>
              </a:solidFill>
              <a:latin typeface="Arial"/>
            </a:endParaRPr>
          </a:p>
          <a:p>
            <a:pPr marL="228600" algn="ctr"/>
            <a:r>
              <a:rPr lang="ru-RU" sz="1600" dirty="0">
                <a:solidFill>
                  <a:srgbClr val="000000"/>
                </a:solidFill>
                <a:latin typeface="Times New Roman"/>
              </a:rPr>
              <a:t>«Гори, гори ясно,</a:t>
            </a:r>
            <a:endParaRPr lang="ru-RU" sz="1600" dirty="0">
              <a:solidFill>
                <a:srgbClr val="000000"/>
              </a:solidFill>
              <a:latin typeface="Arial"/>
            </a:endParaRPr>
          </a:p>
          <a:p>
            <a:pPr marL="228600" algn="ctr"/>
            <a:r>
              <a:rPr lang="ru-RU" sz="1600" dirty="0">
                <a:solidFill>
                  <a:srgbClr val="000000"/>
                </a:solidFill>
                <a:latin typeface="Times New Roman"/>
              </a:rPr>
              <a:t>чтобы не погасло.</a:t>
            </a:r>
            <a:endParaRPr lang="ru-RU" sz="1600" dirty="0">
              <a:solidFill>
                <a:srgbClr val="000000"/>
              </a:solidFill>
              <a:latin typeface="Arial"/>
            </a:endParaRPr>
          </a:p>
          <a:p>
            <a:pPr marL="228600" algn="ctr"/>
            <a:r>
              <a:rPr lang="ru-RU" sz="1600" dirty="0">
                <a:solidFill>
                  <a:srgbClr val="000000"/>
                </a:solidFill>
                <a:latin typeface="Times New Roman"/>
              </a:rPr>
              <a:t>Глянь на небо – птички летят,</a:t>
            </a:r>
            <a:endParaRPr lang="ru-RU" sz="1600" dirty="0">
              <a:solidFill>
                <a:srgbClr val="000000"/>
              </a:solidFill>
              <a:latin typeface="Arial"/>
            </a:endParaRPr>
          </a:p>
          <a:p>
            <a:pPr marL="228600" algn="ctr"/>
            <a:r>
              <a:rPr lang="ru-RU" sz="1600" dirty="0">
                <a:solidFill>
                  <a:srgbClr val="000000"/>
                </a:solidFill>
                <a:latin typeface="Times New Roman"/>
              </a:rPr>
              <a:t>Колокольчики звенят.</a:t>
            </a:r>
            <a:endParaRPr lang="ru-RU" sz="1600" dirty="0">
              <a:solidFill>
                <a:srgbClr val="000000"/>
              </a:solidFill>
              <a:latin typeface="Arial"/>
            </a:endParaRPr>
          </a:p>
          <a:p>
            <a:pPr marL="228600" algn="ctr"/>
            <a:r>
              <a:rPr lang="ru-RU" sz="1600" dirty="0">
                <a:solidFill>
                  <a:srgbClr val="000000"/>
                </a:solidFill>
                <a:latin typeface="Times New Roman"/>
              </a:rPr>
              <a:t>Раз, два, три – беги!»</a:t>
            </a:r>
            <a:endParaRPr lang="ru-RU" sz="1600" dirty="0">
              <a:solidFill>
                <a:srgbClr val="000000"/>
              </a:solidFill>
              <a:latin typeface="Arial"/>
            </a:endParaRPr>
          </a:p>
          <a:p>
            <a:pPr marL="228600" algn="just"/>
            <a:r>
              <a:rPr lang="ru-RU" sz="1600" dirty="0">
                <a:solidFill>
                  <a:srgbClr val="000000"/>
                </a:solidFill>
                <a:latin typeface="Times New Roman"/>
              </a:rPr>
              <a:t>С окончанием слов дети стоящие в последней паре бегут вдоль колонны (один – справа, другой - слева0., стремясь схватиться за руки. </a:t>
            </a:r>
            <a:r>
              <a:rPr lang="ru-RU" sz="1600" dirty="0" err="1">
                <a:solidFill>
                  <a:srgbClr val="000000"/>
                </a:solidFill>
                <a:latin typeface="Times New Roman"/>
              </a:rPr>
              <a:t>Ловишка</a:t>
            </a:r>
            <a:r>
              <a:rPr lang="ru-RU" sz="1600" dirty="0">
                <a:solidFill>
                  <a:srgbClr val="000000"/>
                </a:solidFill>
                <a:latin typeface="Times New Roman"/>
              </a:rPr>
              <a:t> старается поймать одного из пары и соединить с ним руки.</a:t>
            </a:r>
            <a:endParaRPr lang="ru-RU" sz="1600" dirty="0">
              <a:solidFill>
                <a:srgbClr val="000000"/>
              </a:solidFill>
              <a:latin typeface="Arial"/>
            </a:endParaRPr>
          </a:p>
          <a:p>
            <a:pPr marL="228600" algn="just"/>
            <a:r>
              <a:rPr lang="ru-RU" sz="1600" dirty="0">
                <a:solidFill>
                  <a:srgbClr val="000000"/>
                </a:solidFill>
                <a:latin typeface="Times New Roman"/>
              </a:rPr>
              <a:t>Если ловящий успел это сделать, он образует с пойманным новую пару и становится впереди колонны, а оставшийся без пары становится </a:t>
            </a:r>
            <a:r>
              <a:rPr lang="ru-RU" sz="1600" dirty="0" err="1">
                <a:solidFill>
                  <a:srgbClr val="000000"/>
                </a:solidFill>
                <a:latin typeface="Times New Roman"/>
              </a:rPr>
              <a:t>ловишкой</a:t>
            </a:r>
            <a:r>
              <a:rPr lang="ru-RU" sz="1600" dirty="0">
                <a:solidFill>
                  <a:srgbClr val="000000"/>
                </a:solidFill>
                <a:latin typeface="Times New Roman"/>
              </a:rPr>
              <a:t>. Если </a:t>
            </a:r>
            <a:r>
              <a:rPr lang="ru-RU" sz="1600" dirty="0" err="1">
                <a:solidFill>
                  <a:srgbClr val="000000"/>
                </a:solidFill>
                <a:latin typeface="Times New Roman"/>
              </a:rPr>
              <a:t>Ловишка</a:t>
            </a:r>
            <a:r>
              <a:rPr lang="ru-RU" sz="1600" dirty="0">
                <a:solidFill>
                  <a:srgbClr val="000000"/>
                </a:solidFill>
                <a:latin typeface="Times New Roman"/>
              </a:rPr>
              <a:t> не поймал, он остаётся в той же роли.</a:t>
            </a:r>
            <a:endParaRPr lang="ru-RU" sz="1600" dirty="0">
              <a:solidFill>
                <a:srgbClr val="000000"/>
              </a:solidFill>
              <a:latin typeface="Arial"/>
            </a:endParaRPr>
          </a:p>
          <a:p>
            <a:pPr marL="228600" algn="just"/>
            <a:r>
              <a:rPr lang="ru-RU" sz="1600" dirty="0">
                <a:solidFill>
                  <a:srgbClr val="000000"/>
                </a:solidFill>
                <a:latin typeface="Times New Roman"/>
              </a:rPr>
              <a:t>Во время произнесения слов </a:t>
            </a:r>
            <a:r>
              <a:rPr lang="ru-RU" sz="1600" dirty="0" err="1">
                <a:solidFill>
                  <a:srgbClr val="000000"/>
                </a:solidFill>
                <a:latin typeface="Times New Roman"/>
              </a:rPr>
              <a:t>Ловишка</a:t>
            </a:r>
            <a:r>
              <a:rPr lang="ru-RU" sz="1600" dirty="0">
                <a:solidFill>
                  <a:srgbClr val="000000"/>
                </a:solidFill>
                <a:latin typeface="Times New Roman"/>
              </a:rPr>
              <a:t> не оглядывается, ловить можно до того, как играющие возьмутся за руки.</a:t>
            </a:r>
            <a:endParaRPr lang="ru-RU" sz="1600" b="0" i="0" dirty="0">
              <a:solidFill>
                <a:srgbClr val="000000"/>
              </a:solidFill>
              <a:effectLst/>
              <a:latin typeface="Arial"/>
            </a:endParaRPr>
          </a:p>
        </p:txBody>
      </p:sp>
    </p:spTree>
    <p:extLst>
      <p:ext uri="{BB962C8B-B14F-4D97-AF65-F5344CB8AC3E}">
        <p14:creationId xmlns:p14="http://schemas.microsoft.com/office/powerpoint/2010/main" val="2898343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476672"/>
            <a:ext cx="8136904" cy="6093976"/>
          </a:xfrm>
          <a:prstGeom prst="rect">
            <a:avLst/>
          </a:prstGeom>
          <a:noFill/>
        </p:spPr>
        <p:txBody>
          <a:bodyPr wrap="square" rtlCol="0">
            <a:spAutoFit/>
          </a:bodyPr>
          <a:lstStyle/>
          <a:p>
            <a:pPr algn="ctr"/>
            <a:r>
              <a:rPr lang="ru-RU" sz="2800" dirty="0">
                <a:solidFill>
                  <a:srgbClr val="FF0000"/>
                </a:solidFill>
                <a:latin typeface="Times New Roman"/>
              </a:rPr>
              <a:t>«Мороз – красный нос»</a:t>
            </a:r>
            <a:endParaRPr lang="ru-RU" sz="1400" dirty="0">
              <a:solidFill>
                <a:srgbClr val="FF0000"/>
              </a:solidFill>
              <a:latin typeface="Arial"/>
            </a:endParaRPr>
          </a:p>
          <a:p>
            <a:pPr algn="just"/>
            <a:r>
              <a:rPr lang="ru-RU" sz="2800" dirty="0">
                <a:solidFill>
                  <a:srgbClr val="000000"/>
                </a:solidFill>
                <a:latin typeface="Times New Roman"/>
              </a:rPr>
              <a:t>Цель:</a:t>
            </a:r>
            <a:r>
              <a:rPr lang="ru-RU" dirty="0">
                <a:solidFill>
                  <a:srgbClr val="000000"/>
                </a:solidFill>
                <a:latin typeface="Times New Roman"/>
              </a:rPr>
              <a:t> учить детей перебегать  в рассыпную с одной стороны площадки на другую, увёртываясь от </a:t>
            </a:r>
            <a:r>
              <a:rPr lang="ru-RU" dirty="0" err="1">
                <a:solidFill>
                  <a:srgbClr val="000000"/>
                </a:solidFill>
                <a:latin typeface="Times New Roman"/>
              </a:rPr>
              <a:t>ловишки</a:t>
            </a:r>
            <a:r>
              <a:rPr lang="ru-RU" dirty="0">
                <a:solidFill>
                  <a:srgbClr val="000000"/>
                </a:solidFill>
                <a:latin typeface="Times New Roman"/>
              </a:rPr>
              <a:t>, действовать по сигналу, сохранять неподвижную позу. Развивать выдержку, внимание. Закрепить бег с </a:t>
            </a:r>
            <a:r>
              <a:rPr lang="ru-RU" dirty="0" err="1">
                <a:solidFill>
                  <a:srgbClr val="000000"/>
                </a:solidFill>
                <a:latin typeface="Times New Roman"/>
              </a:rPr>
              <a:t>захлёстом</a:t>
            </a:r>
            <a:r>
              <a:rPr lang="ru-RU" dirty="0">
                <a:solidFill>
                  <a:srgbClr val="000000"/>
                </a:solidFill>
                <a:latin typeface="Times New Roman"/>
              </a:rPr>
              <a:t> голени, боковой галоп.</a:t>
            </a:r>
            <a:endParaRPr lang="ru-RU" sz="1400" dirty="0">
              <a:solidFill>
                <a:srgbClr val="000000"/>
              </a:solidFill>
              <a:latin typeface="Arial"/>
            </a:endParaRPr>
          </a:p>
          <a:p>
            <a:pPr algn="just"/>
            <a:r>
              <a:rPr lang="ru-RU" sz="2800" dirty="0">
                <a:solidFill>
                  <a:srgbClr val="000000"/>
                </a:solidFill>
                <a:latin typeface="Times New Roman"/>
              </a:rPr>
              <a:t>Ход игры:</a:t>
            </a:r>
            <a:endParaRPr lang="ru-RU" sz="1400" dirty="0">
              <a:solidFill>
                <a:srgbClr val="000000"/>
              </a:solidFill>
              <a:latin typeface="Arial"/>
            </a:endParaRPr>
          </a:p>
          <a:p>
            <a:pPr algn="just"/>
            <a:r>
              <a:rPr lang="ru-RU" dirty="0">
                <a:solidFill>
                  <a:srgbClr val="000000"/>
                </a:solidFill>
                <a:latin typeface="Times New Roman"/>
              </a:rPr>
              <a:t>На противоположных сторонах площадки обозначается два дома, в одном из них находятся игроки. Посередине площадки лицом к ним становится водящий – Мороз- красный нос, он говорит:</a:t>
            </a:r>
            <a:endParaRPr lang="ru-RU" sz="1400" dirty="0">
              <a:solidFill>
                <a:srgbClr val="000000"/>
              </a:solidFill>
              <a:latin typeface="Arial"/>
            </a:endParaRPr>
          </a:p>
          <a:p>
            <a:pPr algn="ctr"/>
            <a:r>
              <a:rPr lang="ru-RU" dirty="0">
                <a:solidFill>
                  <a:srgbClr val="000000"/>
                </a:solidFill>
                <a:latin typeface="Times New Roman"/>
              </a:rPr>
              <a:t>«Я мороз – красный нос.</a:t>
            </a:r>
            <a:endParaRPr lang="ru-RU" sz="1400" dirty="0">
              <a:solidFill>
                <a:srgbClr val="000000"/>
              </a:solidFill>
              <a:latin typeface="Arial"/>
            </a:endParaRPr>
          </a:p>
          <a:p>
            <a:pPr algn="ctr"/>
            <a:r>
              <a:rPr lang="ru-RU" dirty="0">
                <a:solidFill>
                  <a:srgbClr val="000000"/>
                </a:solidFill>
                <a:latin typeface="Times New Roman"/>
              </a:rPr>
              <a:t>Кто из вас решится</a:t>
            </a:r>
            <a:endParaRPr lang="ru-RU" sz="1400" dirty="0">
              <a:solidFill>
                <a:srgbClr val="000000"/>
              </a:solidFill>
              <a:latin typeface="Arial"/>
            </a:endParaRPr>
          </a:p>
          <a:p>
            <a:pPr algn="ctr"/>
            <a:r>
              <a:rPr lang="ru-RU" dirty="0">
                <a:solidFill>
                  <a:srgbClr val="000000"/>
                </a:solidFill>
                <a:latin typeface="Times New Roman"/>
              </a:rPr>
              <a:t>В путь дороженьку пуститься?»</a:t>
            </a:r>
            <a:endParaRPr lang="ru-RU" sz="1400" dirty="0">
              <a:solidFill>
                <a:srgbClr val="000000"/>
              </a:solidFill>
              <a:latin typeface="Arial"/>
            </a:endParaRPr>
          </a:p>
          <a:p>
            <a:pPr algn="just"/>
            <a:r>
              <a:rPr lang="ru-RU" dirty="0">
                <a:solidFill>
                  <a:srgbClr val="000000"/>
                </a:solidFill>
                <a:latin typeface="Times New Roman"/>
              </a:rPr>
              <a:t>Дети отвечают хором:</a:t>
            </a:r>
            <a:endParaRPr lang="ru-RU" sz="1400" dirty="0">
              <a:solidFill>
                <a:srgbClr val="000000"/>
              </a:solidFill>
              <a:latin typeface="Arial"/>
            </a:endParaRPr>
          </a:p>
          <a:p>
            <a:pPr algn="ctr"/>
            <a:r>
              <a:rPr lang="ru-RU" dirty="0">
                <a:solidFill>
                  <a:srgbClr val="000000"/>
                </a:solidFill>
                <a:latin typeface="Times New Roman"/>
              </a:rPr>
              <a:t>«Не боимся мы угроз и не страшен нам мороз»</a:t>
            </a:r>
            <a:endParaRPr lang="ru-RU" sz="1400" dirty="0">
              <a:solidFill>
                <a:srgbClr val="000000"/>
              </a:solidFill>
              <a:latin typeface="Arial"/>
            </a:endParaRPr>
          </a:p>
          <a:p>
            <a:pPr algn="just"/>
            <a:r>
              <a:rPr lang="ru-RU" dirty="0">
                <a:solidFill>
                  <a:srgbClr val="000000"/>
                </a:solidFill>
                <a:latin typeface="Times New Roman"/>
              </a:rPr>
              <a:t>После этого они перебегают через площадку в другой дом, мороз их догоняет и старается заморозить. Замороженные останавливаются на том месте, где их настиг мороз, и стоят так до окончания пробежки. Мороз подсчитывает, сколько играющих удалось при этом заморозить, учитывается, что играющие выбежавшие из дома до сигнала или оставшиеся после сигнала, тоже считаются замороженными.</a:t>
            </a:r>
            <a:endParaRPr lang="ru-RU" sz="1400" b="0" i="0" dirty="0">
              <a:solidFill>
                <a:srgbClr val="000000"/>
              </a:solidFill>
              <a:effectLst/>
              <a:latin typeface="Arial"/>
            </a:endParaRPr>
          </a:p>
        </p:txBody>
      </p:sp>
    </p:spTree>
    <p:extLst>
      <p:ext uri="{BB962C8B-B14F-4D97-AF65-F5344CB8AC3E}">
        <p14:creationId xmlns:p14="http://schemas.microsoft.com/office/powerpoint/2010/main" val="423767938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32656"/>
            <a:ext cx="8496944" cy="6247864"/>
          </a:xfrm>
          <a:prstGeom prst="rect">
            <a:avLst/>
          </a:prstGeom>
          <a:noFill/>
        </p:spPr>
        <p:txBody>
          <a:bodyPr wrap="square" rtlCol="0">
            <a:spAutoFit/>
          </a:bodyPr>
          <a:lstStyle/>
          <a:p>
            <a:pPr algn="ctr"/>
            <a:r>
              <a:rPr lang="ru-RU" sz="1600" dirty="0">
                <a:solidFill>
                  <a:srgbClr val="FF0000"/>
                </a:solidFill>
                <a:latin typeface="Times New Roman"/>
              </a:rPr>
              <a:t>«Краски»</a:t>
            </a:r>
            <a:endParaRPr lang="ru-RU" sz="1600" dirty="0">
              <a:solidFill>
                <a:srgbClr val="FF0000"/>
              </a:solidFill>
              <a:latin typeface="Arial"/>
            </a:endParaRPr>
          </a:p>
          <a:p>
            <a:pPr algn="just"/>
            <a:r>
              <a:rPr lang="ru-RU" sz="1600" dirty="0">
                <a:solidFill>
                  <a:srgbClr val="000000"/>
                </a:solidFill>
                <a:latin typeface="Times New Roman"/>
              </a:rPr>
              <a:t>Цель: учить детей бегать, стараясь, чтобы не догнали, прыгать на одной ноге, приземляясь на носок полусогнутую ногу. Развивать ловкость, быстроту движений, умение менять направление во время бега.</a:t>
            </a:r>
            <a:endParaRPr lang="ru-RU" sz="1600" dirty="0">
              <a:solidFill>
                <a:srgbClr val="000000"/>
              </a:solidFill>
              <a:latin typeface="Arial"/>
            </a:endParaRPr>
          </a:p>
          <a:p>
            <a:pPr algn="just"/>
            <a:r>
              <a:rPr lang="ru-RU" sz="1600" dirty="0">
                <a:solidFill>
                  <a:srgbClr val="000000"/>
                </a:solidFill>
                <a:latin typeface="Times New Roman"/>
              </a:rPr>
              <a:t>Ход игры:</a:t>
            </a:r>
            <a:endParaRPr lang="ru-RU" sz="1600" dirty="0">
              <a:solidFill>
                <a:srgbClr val="000000"/>
              </a:solidFill>
              <a:latin typeface="Arial"/>
            </a:endParaRPr>
          </a:p>
          <a:p>
            <a:pPr algn="just"/>
            <a:r>
              <a:rPr lang="ru-RU" sz="1600" dirty="0">
                <a:solidFill>
                  <a:srgbClr val="000000"/>
                </a:solidFill>
                <a:latin typeface="Times New Roman"/>
              </a:rPr>
              <a:t>Участники игры выбирают хозяина и двух покупателей. Остальные игроки – краски. Каждая краска придумывает себе цвет и тихо называет его хозяину. Когда все краски выбрали себе цвет и назвали хозяину, он приглашает одного из покупателей. Покупатель стучит:</a:t>
            </a:r>
            <a:endParaRPr lang="ru-RU" sz="1600" dirty="0">
              <a:solidFill>
                <a:srgbClr val="000000"/>
              </a:solidFill>
              <a:latin typeface="Arial"/>
            </a:endParaRPr>
          </a:p>
          <a:p>
            <a:pPr algn="ctr"/>
            <a:r>
              <a:rPr lang="ru-RU" sz="1600" dirty="0">
                <a:solidFill>
                  <a:srgbClr val="000000"/>
                </a:solidFill>
                <a:latin typeface="Times New Roman"/>
              </a:rPr>
              <a:t>-Тук! Тук!</a:t>
            </a:r>
            <a:endParaRPr lang="ru-RU" sz="1600" dirty="0">
              <a:solidFill>
                <a:srgbClr val="000000"/>
              </a:solidFill>
              <a:latin typeface="Arial"/>
            </a:endParaRPr>
          </a:p>
          <a:p>
            <a:pPr algn="ctr"/>
            <a:r>
              <a:rPr lang="ru-RU" sz="1600" dirty="0">
                <a:solidFill>
                  <a:srgbClr val="000000"/>
                </a:solidFill>
                <a:latin typeface="Times New Roman"/>
              </a:rPr>
              <a:t>-Кто там?</a:t>
            </a:r>
            <a:endParaRPr lang="ru-RU" sz="1600" dirty="0">
              <a:solidFill>
                <a:srgbClr val="000000"/>
              </a:solidFill>
              <a:latin typeface="Arial"/>
            </a:endParaRPr>
          </a:p>
          <a:p>
            <a:pPr algn="ctr"/>
            <a:r>
              <a:rPr lang="ru-RU" sz="1600" dirty="0">
                <a:solidFill>
                  <a:srgbClr val="000000"/>
                </a:solidFill>
                <a:latin typeface="Times New Roman"/>
              </a:rPr>
              <a:t>-Покупатель.</a:t>
            </a:r>
            <a:endParaRPr lang="ru-RU" sz="1600" dirty="0">
              <a:solidFill>
                <a:srgbClr val="000000"/>
              </a:solidFill>
              <a:latin typeface="Arial"/>
            </a:endParaRPr>
          </a:p>
          <a:p>
            <a:pPr algn="ctr"/>
            <a:r>
              <a:rPr lang="ru-RU" sz="1600" dirty="0">
                <a:solidFill>
                  <a:srgbClr val="000000"/>
                </a:solidFill>
                <a:latin typeface="Times New Roman"/>
              </a:rPr>
              <a:t>-Зачем пришёл?</a:t>
            </a:r>
            <a:endParaRPr lang="ru-RU" sz="1600" dirty="0">
              <a:solidFill>
                <a:srgbClr val="000000"/>
              </a:solidFill>
              <a:latin typeface="Arial"/>
            </a:endParaRPr>
          </a:p>
          <a:p>
            <a:pPr algn="ctr"/>
            <a:r>
              <a:rPr lang="ru-RU" sz="1600" dirty="0">
                <a:solidFill>
                  <a:srgbClr val="000000"/>
                </a:solidFill>
                <a:latin typeface="Times New Roman"/>
              </a:rPr>
              <a:t>- За краской.</a:t>
            </a:r>
            <a:endParaRPr lang="ru-RU" sz="1600" dirty="0">
              <a:solidFill>
                <a:srgbClr val="000000"/>
              </a:solidFill>
              <a:latin typeface="Arial"/>
            </a:endParaRPr>
          </a:p>
          <a:p>
            <a:pPr algn="ctr"/>
            <a:r>
              <a:rPr lang="ru-RU" sz="1600" dirty="0">
                <a:solidFill>
                  <a:srgbClr val="000000"/>
                </a:solidFill>
                <a:latin typeface="Times New Roman"/>
              </a:rPr>
              <a:t>-За какой?</a:t>
            </a:r>
            <a:endParaRPr lang="ru-RU" sz="1600" dirty="0">
              <a:solidFill>
                <a:srgbClr val="000000"/>
              </a:solidFill>
              <a:latin typeface="Arial"/>
            </a:endParaRPr>
          </a:p>
          <a:p>
            <a:pPr algn="ctr"/>
            <a:r>
              <a:rPr lang="ru-RU" sz="1600" dirty="0">
                <a:solidFill>
                  <a:srgbClr val="000000"/>
                </a:solidFill>
                <a:latin typeface="Times New Roman"/>
              </a:rPr>
              <a:t>-За голубой.</a:t>
            </a:r>
            <a:endParaRPr lang="ru-RU" sz="1600" dirty="0">
              <a:solidFill>
                <a:srgbClr val="000000"/>
              </a:solidFill>
              <a:latin typeface="Arial"/>
            </a:endParaRPr>
          </a:p>
          <a:p>
            <a:pPr algn="just"/>
            <a:r>
              <a:rPr lang="ru-RU" sz="1600" dirty="0">
                <a:solidFill>
                  <a:srgbClr val="000000"/>
                </a:solidFill>
                <a:latin typeface="Times New Roman"/>
              </a:rPr>
              <a:t>Если голубой краски нет, хозяин говорит: «Иди по голубой дорожке, найди голубые сапожки, поноси да назад принеси!» если покупатель угадал цвет краски, то краску забирает себе. Идёт второй покупатель, разговор с хозяином повторяется. И так они подходят по очереди и разбирают краски. Выигрывает покупатель который набрал больше краски. Хозяин может придумать задание сложнее задание, например: скачи на одной ножке по красной дорожке.</a:t>
            </a:r>
            <a:endParaRPr lang="ru-RU" sz="1600" dirty="0">
              <a:solidFill>
                <a:srgbClr val="000000"/>
              </a:solidFill>
              <a:latin typeface="Arial"/>
            </a:endParaRPr>
          </a:p>
          <a:p>
            <a:pPr algn="just"/>
            <a:r>
              <a:rPr lang="ru-RU" sz="1600" dirty="0">
                <a:solidFill>
                  <a:srgbClr val="000000"/>
                </a:solidFill>
                <a:latin typeface="Times New Roman"/>
              </a:rPr>
              <a:t>2 вариант.</a:t>
            </a:r>
            <a:endParaRPr lang="ru-RU" sz="1600" dirty="0">
              <a:solidFill>
                <a:srgbClr val="000000"/>
              </a:solidFill>
              <a:latin typeface="Arial"/>
            </a:endParaRPr>
          </a:p>
          <a:p>
            <a:pPr algn="just"/>
            <a:r>
              <a:rPr lang="ru-RU" sz="1600" dirty="0">
                <a:solidFill>
                  <a:srgbClr val="000000"/>
                </a:solidFill>
                <a:latin typeface="Times New Roman"/>
              </a:rPr>
              <a:t>Разговор повторяется, если покупатель угадал краску продавец говорит сколько стоит и покупатель столько раз хлопает продавца по вытянутой ладони. С последним хлопком ребёнок изображавший краску убегает а покупатель догоняет его и, поймав, отводит в условленное место.</a:t>
            </a:r>
            <a:endParaRPr lang="ru-RU" sz="1600" b="0" i="0" dirty="0">
              <a:solidFill>
                <a:srgbClr val="000000"/>
              </a:solidFill>
              <a:effectLst/>
              <a:latin typeface="Arial"/>
            </a:endParaRPr>
          </a:p>
        </p:txBody>
      </p:sp>
    </p:spTree>
    <p:extLst>
      <p:ext uri="{BB962C8B-B14F-4D97-AF65-F5344CB8AC3E}">
        <p14:creationId xmlns:p14="http://schemas.microsoft.com/office/powerpoint/2010/main" val="3847511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849788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79512" y="682353"/>
            <a:ext cx="8784976" cy="5509200"/>
          </a:xfrm>
          <a:prstGeom prst="rect">
            <a:avLst/>
          </a:prstGeom>
          <a:noFill/>
        </p:spPr>
        <p:txBody>
          <a:bodyPr wrap="square" rtlCol="0">
            <a:spAutoFit/>
          </a:bodyPr>
          <a:lstStyle/>
          <a:p>
            <a:pPr algn="ctr"/>
            <a:r>
              <a:rPr lang="ru-RU" sz="1600" dirty="0">
                <a:solidFill>
                  <a:srgbClr val="666666"/>
                </a:solidFill>
                <a:latin typeface="Times New Roman" panose="02020603050405020304" pitchFamily="18" charset="0"/>
                <a:cs typeface="Times New Roman" panose="02020603050405020304" pitchFamily="18" charset="0"/>
              </a:rPr>
              <a:t> </a:t>
            </a:r>
            <a:r>
              <a:rPr lang="ru-RU" sz="1600" b="1" dirty="0">
                <a:solidFill>
                  <a:schemeClr val="accent1"/>
                </a:solidFill>
                <a:latin typeface="Times New Roman" panose="02020603050405020304" pitchFamily="18" charset="0"/>
                <a:cs typeface="Times New Roman" panose="02020603050405020304" pitchFamily="18" charset="0"/>
              </a:rPr>
              <a:t>«Поликлиника»</a:t>
            </a:r>
            <a:endParaRPr lang="ru-RU" sz="1600" dirty="0">
              <a:solidFill>
                <a:schemeClr val="accent1"/>
              </a:solidFill>
              <a:latin typeface="Times New Roman" panose="02020603050405020304" pitchFamily="18" charset="0"/>
              <a:cs typeface="Times New Roman" panose="02020603050405020304" pitchFamily="18" charset="0"/>
            </a:endParaRPr>
          </a:p>
          <a:p>
            <a:pPr algn="just"/>
            <a:r>
              <a:rPr lang="ru-RU" sz="1600" b="1" u="sng" dirty="0">
                <a:solidFill>
                  <a:srgbClr val="666666"/>
                </a:solidFill>
                <a:latin typeface="Times New Roman" panose="02020603050405020304" pitchFamily="18" charset="0"/>
                <a:cs typeface="Times New Roman" panose="02020603050405020304" pitchFamily="18" charset="0"/>
              </a:rPr>
              <a:t>Задачи:</a:t>
            </a:r>
            <a:r>
              <a:rPr lang="ru-RU" sz="1600" dirty="0">
                <a:solidFill>
                  <a:srgbClr val="666666"/>
                </a:solidFill>
                <a:latin typeface="Times New Roman" panose="02020603050405020304" pitchFamily="18" charset="0"/>
                <a:cs typeface="Times New Roman" panose="02020603050405020304" pitchFamily="18" charset="0"/>
              </a:rPr>
              <a:t> Вызвать у детей интерес к профессии врача. Воспитывать чуткое, внимательное отношение к больному, доброту, отзывчивость, культуру общения.</a:t>
            </a:r>
          </a:p>
          <a:p>
            <a:pPr algn="just"/>
            <a:r>
              <a:rPr lang="ru-RU" sz="1600" b="1" u="sng" dirty="0">
                <a:solidFill>
                  <a:srgbClr val="666666"/>
                </a:solidFill>
                <a:latin typeface="Times New Roman" panose="02020603050405020304" pitchFamily="18" charset="0"/>
                <a:cs typeface="Times New Roman" panose="02020603050405020304" pitchFamily="18" charset="0"/>
              </a:rPr>
              <a:t>Роли:</a:t>
            </a:r>
            <a:r>
              <a:rPr lang="ru-RU" sz="1600" b="1" dirty="0">
                <a:solidFill>
                  <a:srgbClr val="666666"/>
                </a:solidFill>
                <a:latin typeface="Times New Roman" panose="02020603050405020304" pitchFamily="18" charset="0"/>
                <a:cs typeface="Times New Roman" panose="02020603050405020304" pitchFamily="18" charset="0"/>
              </a:rPr>
              <a:t> </a:t>
            </a:r>
            <a:r>
              <a:rPr lang="ru-RU" sz="1600" dirty="0">
                <a:solidFill>
                  <a:srgbClr val="666666"/>
                </a:solidFill>
                <a:latin typeface="Times New Roman" panose="02020603050405020304" pitchFamily="18" charset="0"/>
                <a:cs typeface="Times New Roman" panose="02020603050405020304" pitchFamily="18" charset="0"/>
              </a:rPr>
              <a:t>врач, медсестра, работник регистратуры, санитарка, больные.</a:t>
            </a:r>
          </a:p>
          <a:p>
            <a:pPr algn="just"/>
            <a:r>
              <a:rPr lang="ru-RU" sz="1600" b="1" u="sng" dirty="0">
                <a:solidFill>
                  <a:srgbClr val="666666"/>
                </a:solidFill>
                <a:latin typeface="Times New Roman" panose="02020603050405020304" pitchFamily="18" charset="0"/>
                <a:cs typeface="Times New Roman" panose="02020603050405020304" pitchFamily="18" charset="0"/>
              </a:rPr>
              <a:t>Игровые действия:</a:t>
            </a:r>
            <a:r>
              <a:rPr lang="ru-RU" sz="1600" b="1" dirty="0">
                <a:solidFill>
                  <a:srgbClr val="666666"/>
                </a:solidFill>
                <a:latin typeface="Times New Roman" panose="02020603050405020304" pitchFamily="18" charset="0"/>
                <a:cs typeface="Times New Roman" panose="02020603050405020304" pitchFamily="18" charset="0"/>
              </a:rPr>
              <a:t> </a:t>
            </a:r>
            <a:r>
              <a:rPr lang="ru-RU" sz="1600" dirty="0">
                <a:solidFill>
                  <a:srgbClr val="666666"/>
                </a:solidFill>
                <a:latin typeface="Times New Roman" panose="02020603050405020304" pitchFamily="18" charset="0"/>
                <a:cs typeface="Times New Roman" panose="02020603050405020304" pitchFamily="18" charset="0"/>
              </a:rPr>
              <a:t>Больной идет в регистратуру, берет талон к врачу, идет на прием. Врач принимает больных, внимательно выслушивает их жалобы, задает вопросы, прослушивает фонендоскопом, измеряет давление, смотрит горло, делает назначение. Медсестра выписывает рецепт, врач подписывает. Больной идет в процедурный кабинет. Медсестра делает уколы, перевязывает ранки, смазывает мазью и т.д. Санитарка убирает кабинет, меняет полотенце.</a:t>
            </a:r>
          </a:p>
          <a:p>
            <a:pPr algn="just"/>
            <a:r>
              <a:rPr lang="ru-RU" sz="1600" b="1" u="sng" dirty="0">
                <a:solidFill>
                  <a:srgbClr val="666666"/>
                </a:solidFill>
                <a:latin typeface="Times New Roman" panose="02020603050405020304" pitchFamily="18" charset="0"/>
                <a:cs typeface="Times New Roman" panose="02020603050405020304" pitchFamily="18" charset="0"/>
              </a:rPr>
              <a:t>Игровые ситуации:</a:t>
            </a:r>
            <a:r>
              <a:rPr lang="ru-RU" sz="1600" dirty="0">
                <a:solidFill>
                  <a:srgbClr val="666666"/>
                </a:solidFill>
                <a:latin typeface="Times New Roman" panose="02020603050405020304" pitchFamily="18" charset="0"/>
                <a:cs typeface="Times New Roman" panose="02020603050405020304" pitchFamily="18" charset="0"/>
              </a:rPr>
              <a:t> «На приеме у лор врача», «На приеме у хирурга», «На приеме у окулиста» и др.</a:t>
            </a:r>
          </a:p>
          <a:p>
            <a:pPr algn="just"/>
            <a:r>
              <a:rPr lang="ru-RU" sz="1600" b="1" u="sng" dirty="0">
                <a:solidFill>
                  <a:srgbClr val="666666"/>
                </a:solidFill>
                <a:latin typeface="Times New Roman" panose="02020603050405020304" pitchFamily="18" charset="0"/>
                <a:cs typeface="Times New Roman" panose="02020603050405020304" pitchFamily="18" charset="0"/>
              </a:rPr>
              <a:t>Предварительная работа:</a:t>
            </a:r>
            <a:r>
              <a:rPr lang="ru-RU" sz="1600" dirty="0">
                <a:solidFill>
                  <a:srgbClr val="666666"/>
                </a:solidFill>
                <a:latin typeface="Times New Roman" panose="02020603050405020304" pitchFamily="18" charset="0"/>
                <a:cs typeface="Times New Roman" panose="02020603050405020304" pitchFamily="18" charset="0"/>
              </a:rPr>
              <a:t> Экскурсия в медицинский кабинет д/с. Наблюдение за работой врача (прослушивает фонендоскопом, смотрит горло, задает вопросы). Слушание сказки К. Чуковского «Доктор Айболит» в грамзаписи. Экскурсия к детской поликлинике. Чтение лит. произведений: Я. Забила «Ясочка простудилась», Э. Успенский «Играли в больницу», </a:t>
            </a:r>
            <a:r>
              <a:rPr lang="ru-RU" sz="1600" dirty="0" err="1">
                <a:solidFill>
                  <a:srgbClr val="666666"/>
                </a:solidFill>
                <a:latin typeface="Times New Roman" panose="02020603050405020304" pitchFamily="18" charset="0"/>
                <a:cs typeface="Times New Roman" panose="02020603050405020304" pitchFamily="18" charset="0"/>
              </a:rPr>
              <a:t>В.Маяковский</a:t>
            </a:r>
            <a:r>
              <a:rPr lang="ru-RU" sz="1600" dirty="0">
                <a:solidFill>
                  <a:srgbClr val="666666"/>
                </a:solidFill>
                <a:latin typeface="Times New Roman" panose="02020603050405020304" pitchFamily="18" charset="0"/>
                <a:cs typeface="Times New Roman" panose="02020603050405020304" pitchFamily="18" charset="0"/>
              </a:rPr>
              <a:t> «Кем быть?». Рассматривание медицинских инструментов (фонендоскоп, шпатель, термометр, тонометр, пинцет и др.) Дидактическая игра «Ясочка простудилась».  Беседа с детьми о работе врача, медсестры. Рассматривание иллюстраций о враче, мед. сестре. Лепка «Подарок для больной Ясочки». Изготовление с детьми атрибутов к игре с привлечением      родителей (халаты, шапки, рецепты, мед. карточки, талоны и т.д.)</a:t>
            </a:r>
          </a:p>
          <a:p>
            <a:pPr algn="just"/>
            <a:r>
              <a:rPr lang="ru-RU" sz="1600" b="1" u="sng" dirty="0">
                <a:solidFill>
                  <a:srgbClr val="666666"/>
                </a:solidFill>
                <a:latin typeface="Times New Roman" panose="02020603050405020304" pitchFamily="18" charset="0"/>
                <a:cs typeface="Times New Roman" panose="02020603050405020304" pitchFamily="18" charset="0"/>
              </a:rPr>
              <a:t>Игровой материал:</a:t>
            </a:r>
            <a:r>
              <a:rPr lang="ru-RU" sz="1600" b="1" dirty="0">
                <a:solidFill>
                  <a:srgbClr val="666666"/>
                </a:solidFill>
                <a:latin typeface="Times New Roman" panose="02020603050405020304" pitchFamily="18" charset="0"/>
                <a:cs typeface="Times New Roman" panose="02020603050405020304" pitchFamily="18" charset="0"/>
              </a:rPr>
              <a:t> </a:t>
            </a:r>
            <a:r>
              <a:rPr lang="ru-RU" sz="1600" dirty="0">
                <a:solidFill>
                  <a:srgbClr val="666666"/>
                </a:solidFill>
                <a:latin typeface="Times New Roman" panose="02020603050405020304" pitchFamily="18" charset="0"/>
                <a:cs typeface="Times New Roman" panose="02020603050405020304" pitchFamily="18" charset="0"/>
              </a:rPr>
              <a:t>халаты, шапки, карандаш и бумага для рецептов, фонендоскоп, тонометр, градусник, вата, бинт, пинцет, ножницы, губка, шприц, мази, таблетки, порошки и т.д.</a:t>
            </a:r>
            <a:endParaRPr lang="ru-RU" sz="1600" b="0" i="0" dirty="0">
              <a:solidFill>
                <a:srgbClr val="666666"/>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2353678"/>
      </p:ext>
    </p:extLst>
  </p:cSld>
  <p:clrMapOvr>
    <a:masterClrMapping/>
  </p:clrMapOvr>
  <p:transition spd="slow">
    <p:wheel spokes="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332656"/>
            <a:ext cx="8784976" cy="5262979"/>
          </a:xfrm>
          <a:prstGeom prst="rect">
            <a:avLst/>
          </a:prstGeom>
          <a:noFill/>
        </p:spPr>
        <p:txBody>
          <a:bodyPr wrap="square" rtlCol="0">
            <a:spAutoFit/>
          </a:bodyPr>
          <a:lstStyle/>
          <a:p>
            <a:pPr algn="ctr"/>
            <a:r>
              <a:rPr lang="ru-RU" sz="1600" b="1" dirty="0" smtClean="0">
                <a:solidFill>
                  <a:schemeClr val="accent1"/>
                </a:solidFill>
                <a:latin typeface="Times New Roman" panose="02020603050405020304" pitchFamily="18" charset="0"/>
                <a:cs typeface="Times New Roman" panose="02020603050405020304" pitchFamily="18" charset="0"/>
              </a:rPr>
              <a:t>«Зоопарк</a:t>
            </a:r>
            <a:r>
              <a:rPr lang="ru-RU" sz="1600" b="1" dirty="0">
                <a:solidFill>
                  <a:schemeClr val="accent1"/>
                </a:solidFill>
                <a:latin typeface="Times New Roman" panose="02020603050405020304" pitchFamily="18" charset="0"/>
                <a:cs typeface="Times New Roman" panose="02020603050405020304" pitchFamily="18" charset="0"/>
              </a:rPr>
              <a:t>»</a:t>
            </a:r>
            <a:r>
              <a:rPr lang="ru-RU" sz="1600" dirty="0">
                <a:solidFill>
                  <a:schemeClr val="accent1"/>
                </a:solidFill>
                <a:latin typeface="Times New Roman" panose="02020603050405020304" pitchFamily="18" charset="0"/>
                <a:cs typeface="Times New Roman" panose="02020603050405020304" pitchFamily="18" charset="0"/>
              </a:rPr>
              <a:t> </a:t>
            </a:r>
          </a:p>
          <a:p>
            <a:pPr algn="just"/>
            <a:r>
              <a:rPr lang="ru-RU" sz="1600" b="1" u="sng" dirty="0">
                <a:solidFill>
                  <a:srgbClr val="666666"/>
                </a:solidFill>
                <a:latin typeface="Times New Roman" panose="02020603050405020304" pitchFamily="18" charset="0"/>
                <a:cs typeface="Times New Roman" panose="02020603050405020304" pitchFamily="18" charset="0"/>
              </a:rPr>
              <a:t>Задачи:</a:t>
            </a:r>
            <a:r>
              <a:rPr lang="ru-RU" sz="1600" i="1" dirty="0">
                <a:solidFill>
                  <a:srgbClr val="666666"/>
                </a:solidFill>
                <a:latin typeface="Times New Roman" panose="02020603050405020304" pitchFamily="18" charset="0"/>
                <a:cs typeface="Times New Roman" panose="02020603050405020304" pitchFamily="18" charset="0"/>
              </a:rPr>
              <a:t> </a:t>
            </a:r>
            <a:r>
              <a:rPr lang="ru-RU" sz="1600" dirty="0">
                <a:solidFill>
                  <a:srgbClr val="666666"/>
                </a:solidFill>
                <a:latin typeface="Times New Roman" panose="02020603050405020304" pitchFamily="18" charset="0"/>
                <a:cs typeface="Times New Roman" panose="02020603050405020304" pitchFamily="18" charset="0"/>
              </a:rPr>
              <a:t>расширять знания детей о диких животных: воспитывать доброту, отзывчивость, чуткое, внимательное отношение к животным, культуру поведения в общественных местах.</a:t>
            </a:r>
          </a:p>
          <a:p>
            <a:pPr algn="just"/>
            <a:r>
              <a:rPr lang="ru-RU" sz="1600" b="1" u="sng" dirty="0">
                <a:solidFill>
                  <a:srgbClr val="666666"/>
                </a:solidFill>
                <a:latin typeface="Times New Roman" panose="02020603050405020304" pitchFamily="18" charset="0"/>
                <a:cs typeface="Times New Roman" panose="02020603050405020304" pitchFamily="18" charset="0"/>
              </a:rPr>
              <a:t>Роли:</a:t>
            </a:r>
            <a:r>
              <a:rPr lang="ru-RU" sz="1600" dirty="0">
                <a:solidFill>
                  <a:srgbClr val="666666"/>
                </a:solidFill>
                <a:latin typeface="Times New Roman" panose="02020603050405020304" pitchFamily="18" charset="0"/>
                <a:cs typeface="Times New Roman" panose="02020603050405020304" pitchFamily="18" charset="0"/>
              </a:rPr>
              <a:t> строители, водитель, грузчики, животные, работники зоопарка, ветеринарный врач, кассир, посетители зоопарка.</a:t>
            </a:r>
          </a:p>
          <a:p>
            <a:pPr algn="just"/>
            <a:r>
              <a:rPr lang="ru-RU" sz="1600" b="1" u="sng" dirty="0">
                <a:solidFill>
                  <a:srgbClr val="666666"/>
                </a:solidFill>
                <a:latin typeface="Times New Roman" panose="02020603050405020304" pitchFamily="18" charset="0"/>
                <a:cs typeface="Times New Roman" panose="02020603050405020304" pitchFamily="18" charset="0"/>
              </a:rPr>
              <a:t>Игровые действия:</a:t>
            </a:r>
            <a:r>
              <a:rPr lang="ru-RU" sz="1600" dirty="0">
                <a:solidFill>
                  <a:srgbClr val="666666"/>
                </a:solidFill>
                <a:latin typeface="Times New Roman" panose="02020603050405020304" pitchFamily="18" charset="0"/>
                <a:cs typeface="Times New Roman" panose="02020603050405020304" pitchFamily="18" charset="0"/>
              </a:rPr>
              <a:t> Строители строят зоопарк. Водитель привозит животных. Грузчики разгружают, ставят клетки с животными на место. Работники зоопарка ухаживают за животными (кормят, поят, убирают в клетках). Ветеринарный врач осматривает животных (измеряет температуру, прослушивает фонендоскопом), лечит больных. Кассир продает билеты. Экскурсовод проводит экскурсию, рассказывает о животных, говорит о мерах безопасности. Посетители покупают билеты, слушают экскурсовода, смотрят животных.</a:t>
            </a:r>
          </a:p>
          <a:p>
            <a:pPr algn="just"/>
            <a:r>
              <a:rPr lang="ru-RU" sz="1600" b="1" u="sng" dirty="0">
                <a:solidFill>
                  <a:srgbClr val="666666"/>
                </a:solidFill>
                <a:latin typeface="Times New Roman" panose="02020603050405020304" pitchFamily="18" charset="0"/>
                <a:cs typeface="Times New Roman" panose="02020603050405020304" pitchFamily="18" charset="0"/>
              </a:rPr>
              <a:t>Предварительная работа:</a:t>
            </a:r>
            <a:r>
              <a:rPr lang="ru-RU" sz="1600" dirty="0">
                <a:solidFill>
                  <a:srgbClr val="666666"/>
                </a:solidFill>
                <a:latin typeface="Times New Roman" panose="02020603050405020304" pitchFamily="18" charset="0"/>
                <a:cs typeface="Times New Roman" panose="02020603050405020304" pitchFamily="18" charset="0"/>
              </a:rPr>
              <a:t> Чтение литературных произведений о животных. Рассматривание иллюстраций о диких животных. Слушание сказки К. Чуковского «Доктор Айболит» в грамзаписи. Рассматривание с детьми иллюстраций к сказке К. Чуковского «Доктор Айболит». Рассказы детей «Как мы ходили в зоопарк» Рассказ воспитателя о работе ветеринарного врача в зоопарке. Беседа с детьми о правилах безопасного поведения в зоопарке. Рисование «Что я видел в зоопарке». Коллективная лепка «Зоопарк» Изготовление с детьми атрибутов к игре.</a:t>
            </a:r>
          </a:p>
          <a:p>
            <a:pPr algn="just"/>
            <a:r>
              <a:rPr lang="ru-RU" sz="1600" b="1" u="sng" dirty="0">
                <a:solidFill>
                  <a:srgbClr val="666666"/>
                </a:solidFill>
                <a:latin typeface="Times New Roman" panose="02020603050405020304" pitchFamily="18" charset="0"/>
                <a:cs typeface="Times New Roman" panose="02020603050405020304" pitchFamily="18" charset="0"/>
              </a:rPr>
              <a:t>Игровой материал:</a:t>
            </a:r>
            <a:r>
              <a:rPr lang="ru-RU" sz="1600" dirty="0">
                <a:solidFill>
                  <a:srgbClr val="666666"/>
                </a:solidFill>
                <a:latin typeface="Times New Roman" panose="02020603050405020304" pitchFamily="18" charset="0"/>
                <a:cs typeface="Times New Roman" panose="02020603050405020304" pitchFamily="18" charset="0"/>
              </a:rPr>
              <a:t> крупный строительный материал, дикие животные (игрушки), посуда для кормления животных, инвентарь для уборки (ведра, метлы, совки), халаты, шапки, санитарная сумка (фонендоскоп, градусник, вата, бинт, пинцет, ножницы, шприц, мази, таблетки, порошки), касса, билеты, деньги.</a:t>
            </a:r>
            <a:endParaRPr lang="ru-RU" sz="1600" b="0" i="0" dirty="0">
              <a:solidFill>
                <a:srgbClr val="666666"/>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76011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260648"/>
            <a:ext cx="8856984" cy="5509200"/>
          </a:xfrm>
          <a:prstGeom prst="rect">
            <a:avLst/>
          </a:prstGeom>
          <a:noFill/>
        </p:spPr>
        <p:txBody>
          <a:bodyPr wrap="square" rtlCol="0">
            <a:spAutoFit/>
          </a:bodyPr>
          <a:lstStyle/>
          <a:p>
            <a:pPr algn="ctr"/>
            <a:r>
              <a:rPr lang="ru-RU" sz="1600" b="1" dirty="0">
                <a:solidFill>
                  <a:schemeClr val="accent1"/>
                </a:solidFill>
                <a:latin typeface="Times New Roman" panose="02020603050405020304" pitchFamily="18" charset="0"/>
                <a:cs typeface="Times New Roman" panose="02020603050405020304" pitchFamily="18" charset="0"/>
              </a:rPr>
              <a:t>«Магазин»</a:t>
            </a:r>
            <a:endParaRPr lang="ru-RU" sz="1600" dirty="0">
              <a:solidFill>
                <a:schemeClr val="accent1"/>
              </a:solidFill>
              <a:latin typeface="Times New Roman" panose="02020603050405020304" pitchFamily="18" charset="0"/>
              <a:cs typeface="Times New Roman" panose="02020603050405020304" pitchFamily="18" charset="0"/>
            </a:endParaRPr>
          </a:p>
          <a:p>
            <a:r>
              <a:rPr lang="ru-RU" sz="1600" b="1" u="sng" dirty="0">
                <a:latin typeface="Times New Roman" panose="02020603050405020304" pitchFamily="18" charset="0"/>
                <a:cs typeface="Times New Roman" panose="02020603050405020304" pitchFamily="18" charset="0"/>
              </a:rPr>
              <a:t>Задачи:</a:t>
            </a:r>
            <a:r>
              <a:rPr lang="ru-RU" sz="1600" b="1"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вызвать у детей интерес к профессии продавца, формировать навыки культуры поведения в общественных местах, воспитывать дружеские взаимоотношения.</a:t>
            </a:r>
          </a:p>
          <a:p>
            <a:r>
              <a:rPr lang="ru-RU" sz="1600" b="1" u="sng" dirty="0">
                <a:latin typeface="Times New Roman" panose="02020603050405020304" pitchFamily="18" charset="0"/>
                <a:cs typeface="Times New Roman" panose="02020603050405020304" pitchFamily="18" charset="0"/>
              </a:rPr>
              <a:t>Роли:</a:t>
            </a:r>
            <a:r>
              <a:rPr lang="ru-RU" sz="1600" b="1"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директор магазина, продавцы, кассир, покупатели, водитель, грузчик, уборщица.</a:t>
            </a:r>
          </a:p>
          <a:p>
            <a:r>
              <a:rPr lang="ru-RU" sz="1600" b="1" u="sng" dirty="0">
                <a:latin typeface="Times New Roman" panose="02020603050405020304" pitchFamily="18" charset="0"/>
                <a:cs typeface="Times New Roman" panose="02020603050405020304" pitchFamily="18" charset="0"/>
              </a:rPr>
              <a:t>Игровые действия:</a:t>
            </a:r>
            <a:r>
              <a:rPr lang="ru-RU" sz="1600" b="1"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Водитель привозит на машине товар, грузчики разгружают, продавцы разлаживают товар на полках. Директор следит за порядком в магазине, заботится о том, чтобы в магазин во время завозился товар, звонит на базу, заказывает товар. Приходят покупатели. Продавцы предлагают товар, показывают, взвешивают. Покупатель оплачивает покупку в кассе, получает чек. Кассир получает деньги, пробивает чек, дает покупателю сдачу, чек. Уборщица убирает помещение.</a:t>
            </a:r>
          </a:p>
          <a:p>
            <a:r>
              <a:rPr lang="ru-RU" sz="1600" b="1" u="sng" dirty="0">
                <a:latin typeface="Times New Roman" panose="02020603050405020304" pitchFamily="18" charset="0"/>
                <a:cs typeface="Times New Roman" panose="02020603050405020304" pitchFamily="18" charset="0"/>
              </a:rPr>
              <a:t>Игровые ситуации:</a:t>
            </a:r>
            <a:r>
              <a:rPr lang="ru-RU" sz="1600" dirty="0">
                <a:latin typeface="Times New Roman" panose="02020603050405020304" pitchFamily="18" charset="0"/>
                <a:cs typeface="Times New Roman" panose="02020603050405020304" pitchFamily="18" charset="0"/>
              </a:rPr>
              <a:t> «В овощном магазине», «Одежда», «Продукты», «Ткани», «Сувениры», «Кулинария», «Книги», «Спорттовары».</a:t>
            </a:r>
          </a:p>
          <a:p>
            <a:r>
              <a:rPr lang="ru-RU" sz="1600" b="1" u="sng" dirty="0">
                <a:latin typeface="Times New Roman" panose="02020603050405020304" pitchFamily="18" charset="0"/>
                <a:cs typeface="Times New Roman" panose="02020603050405020304" pitchFamily="18" charset="0"/>
              </a:rPr>
              <a:t>Предварительная работа:</a:t>
            </a:r>
            <a:r>
              <a:rPr lang="ru-RU" sz="1600" dirty="0">
                <a:latin typeface="Times New Roman" panose="02020603050405020304" pitchFamily="18" charset="0"/>
                <a:cs typeface="Times New Roman" panose="02020603050405020304" pitchFamily="18" charset="0"/>
              </a:rPr>
              <a:t> Экскурсия в магазин. Наблюдение за разгрузкой товара в овощном магазине. Беседа с детьми о проведенных экскурсиях. Чтение литературных произведений:    Б. Воронько «Сказка о необычных покупках» и др. Этическая беседа о поведении в общественных местах.</a:t>
            </a:r>
          </a:p>
          <a:p>
            <a:r>
              <a:rPr lang="ru-RU" sz="1600" dirty="0">
                <a:latin typeface="Times New Roman" panose="02020603050405020304" pitchFamily="18" charset="0"/>
                <a:cs typeface="Times New Roman" panose="02020603050405020304" pitchFamily="18" charset="0"/>
              </a:rPr>
              <a:t>Встреча детей с мамой, которая работает продавцом в магазине. Составление детьми рассказов на тему «Что мы умеем?»: «Как купить хлеб в булочной?», «Как перейти дорогу, чтобы попасть в магазин?», «Где продают тетради, карандаши?» и т.д. Изготовление с детьми атрибутов к игре (конфеты, деньги, кошельки, пластиковые карты, ценники и т.д.).</a:t>
            </a:r>
          </a:p>
          <a:p>
            <a:r>
              <a:rPr lang="ru-RU" sz="1600" b="1" u="sng" dirty="0">
                <a:latin typeface="Times New Roman" panose="02020603050405020304" pitchFamily="18" charset="0"/>
                <a:cs typeface="Times New Roman" panose="02020603050405020304" pitchFamily="18" charset="0"/>
              </a:rPr>
              <a:t>Игровой материал:</a:t>
            </a:r>
            <a:r>
              <a:rPr lang="ru-RU" sz="1600" b="1"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весы, касса, халаты, шапочки, сумки, кошельки, ценники, товары по отделам, машина для перевозки товаров, оборудование для уборки.</a:t>
            </a:r>
          </a:p>
        </p:txBody>
      </p:sp>
    </p:spTree>
    <p:extLst>
      <p:ext uri="{BB962C8B-B14F-4D97-AF65-F5344CB8AC3E}">
        <p14:creationId xmlns:p14="http://schemas.microsoft.com/office/powerpoint/2010/main" val="3734568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2012" y="764704"/>
            <a:ext cx="7776864" cy="4708981"/>
          </a:xfrm>
          <a:prstGeom prst="rect">
            <a:avLst/>
          </a:prstGeom>
          <a:noFill/>
        </p:spPr>
        <p:txBody>
          <a:bodyPr wrap="square" rtlCol="0">
            <a:spAutoFit/>
          </a:bodyPr>
          <a:lstStyle/>
          <a:p>
            <a:pPr lvl="0" algn="ctr"/>
            <a:r>
              <a:rPr lang="ru-RU" sz="2400" b="1" dirty="0">
                <a:solidFill>
                  <a:srgbClr val="FFC000"/>
                </a:solidFill>
                <a:latin typeface="Arial"/>
              </a:rPr>
              <a:t>КУРЫ И ПЕТУХ </a:t>
            </a:r>
            <a:endParaRPr lang="ru-RU" sz="2400" b="1" dirty="0" smtClean="0">
              <a:solidFill>
                <a:srgbClr val="FFC000"/>
              </a:solidFill>
              <a:latin typeface="Arial"/>
            </a:endParaRPr>
          </a:p>
          <a:p>
            <a:pPr lvl="0" algn="ctr"/>
            <a:endParaRPr lang="ru-RU" sz="2400" dirty="0">
              <a:solidFill>
                <a:srgbClr val="FFC000"/>
              </a:solidFill>
              <a:latin typeface="Arial"/>
            </a:endParaRPr>
          </a:p>
          <a:p>
            <a:pPr lvl="0"/>
            <a:r>
              <a:rPr lang="ru-RU" dirty="0">
                <a:solidFill>
                  <a:srgbClr val="000000"/>
                </a:solidFill>
                <a:latin typeface="Times New Roman" panose="02020603050405020304" pitchFamily="18" charset="0"/>
                <a:cs typeface="Times New Roman" panose="02020603050405020304" pitchFamily="18" charset="0"/>
              </a:rPr>
              <a:t>У одной из стен сидят ребята - «куры». </a:t>
            </a:r>
          </a:p>
          <a:p>
            <a:pPr lvl="0"/>
            <a:r>
              <a:rPr lang="ru-RU" dirty="0">
                <a:solidFill>
                  <a:srgbClr val="000000"/>
                </a:solidFill>
                <a:latin typeface="Times New Roman" panose="02020603050405020304" pitchFamily="18" charset="0"/>
                <a:cs typeface="Times New Roman" panose="02020603050405020304" pitchFamily="18" charset="0"/>
              </a:rPr>
              <a:t>На большом расстоянии гуляет «петух». </a:t>
            </a:r>
          </a:p>
          <a:p>
            <a:pPr lvl="0"/>
            <a:r>
              <a:rPr lang="ru-RU" dirty="0">
                <a:solidFill>
                  <a:srgbClr val="000000"/>
                </a:solidFill>
                <a:latin typeface="Times New Roman" panose="02020603050405020304" pitchFamily="18" charset="0"/>
                <a:cs typeface="Times New Roman" panose="02020603050405020304" pitchFamily="18" charset="0"/>
              </a:rPr>
              <a:t>В одном из углов комнаты «Кошкин дом», в нем сидит «кошка». </a:t>
            </a:r>
          </a:p>
          <a:p>
            <a:pPr lvl="0"/>
            <a:r>
              <a:rPr lang="ru-RU" dirty="0">
                <a:solidFill>
                  <a:srgbClr val="000000"/>
                </a:solidFill>
                <a:latin typeface="Times New Roman" panose="02020603050405020304" pitchFamily="18" charset="0"/>
                <a:cs typeface="Times New Roman" panose="02020603050405020304" pitchFamily="18" charset="0"/>
              </a:rPr>
              <a:t>Воспитатель сидит с «курами», показывая на гуляющего «петуха», поет: </a:t>
            </a:r>
          </a:p>
          <a:p>
            <a:pPr lvl="0"/>
            <a:r>
              <a:rPr lang="ru-RU" dirty="0">
                <a:solidFill>
                  <a:srgbClr val="000000"/>
                </a:solidFill>
                <a:latin typeface="Times New Roman" panose="02020603050405020304" pitchFamily="18" charset="0"/>
                <a:cs typeface="Times New Roman" panose="02020603050405020304" pitchFamily="18" charset="0"/>
              </a:rPr>
              <a:t>Петя в желтых сапогах </a:t>
            </a:r>
          </a:p>
          <a:p>
            <a:pPr lvl="0"/>
            <a:r>
              <a:rPr lang="ru-RU" dirty="0">
                <a:solidFill>
                  <a:srgbClr val="000000"/>
                </a:solidFill>
                <a:latin typeface="Times New Roman" panose="02020603050405020304" pitchFamily="18" charset="0"/>
                <a:cs typeface="Times New Roman" panose="02020603050405020304" pitchFamily="18" charset="0"/>
              </a:rPr>
              <a:t>Ходит по песку, </a:t>
            </a:r>
          </a:p>
          <a:p>
            <a:pPr lvl="0"/>
            <a:r>
              <a:rPr lang="ru-RU" dirty="0">
                <a:solidFill>
                  <a:srgbClr val="000000"/>
                </a:solidFill>
                <a:latin typeface="Times New Roman" panose="02020603050405020304" pitchFamily="18" charset="0"/>
                <a:cs typeface="Times New Roman" panose="02020603050405020304" pitchFamily="18" charset="0"/>
              </a:rPr>
              <a:t>А потом как закричит </a:t>
            </a:r>
          </a:p>
          <a:p>
            <a:pPr lvl="0"/>
            <a:r>
              <a:rPr lang="ru-RU" dirty="0">
                <a:solidFill>
                  <a:srgbClr val="000000"/>
                </a:solidFill>
                <a:latin typeface="Times New Roman" panose="02020603050405020304" pitchFamily="18" charset="0"/>
                <a:cs typeface="Times New Roman" panose="02020603050405020304" pitchFamily="18" charset="0"/>
              </a:rPr>
              <a:t>Ку-ка-ре-ку! </a:t>
            </a:r>
          </a:p>
          <a:p>
            <a:pPr lvl="0"/>
            <a:r>
              <a:rPr lang="ru-RU" dirty="0">
                <a:solidFill>
                  <a:srgbClr val="000000"/>
                </a:solidFill>
                <a:latin typeface="Times New Roman" panose="02020603050405020304" pitchFamily="18" charset="0"/>
                <a:cs typeface="Times New Roman" panose="02020603050405020304" pitchFamily="18" charset="0"/>
              </a:rPr>
              <a:t>Воспитательница: </a:t>
            </a:r>
          </a:p>
          <a:p>
            <a:pPr lvl="0"/>
            <a:r>
              <a:rPr lang="ru-RU" dirty="0">
                <a:solidFill>
                  <a:srgbClr val="000000"/>
                </a:solidFill>
                <a:latin typeface="Times New Roman" panose="02020603050405020304" pitchFamily="18" charset="0"/>
                <a:cs typeface="Times New Roman" panose="02020603050405020304" pitchFamily="18" charset="0"/>
              </a:rPr>
              <a:t>Выходите, курочки, </a:t>
            </a:r>
          </a:p>
          <a:p>
            <a:pPr lvl="0"/>
            <a:r>
              <a:rPr lang="ru-RU" dirty="0">
                <a:solidFill>
                  <a:srgbClr val="000000"/>
                </a:solidFill>
                <a:latin typeface="Times New Roman" panose="02020603050405020304" pitchFamily="18" charset="0"/>
                <a:cs typeface="Times New Roman" panose="02020603050405020304" pitchFamily="18" charset="0"/>
              </a:rPr>
              <a:t>Собирайте крошки. </a:t>
            </a:r>
          </a:p>
          <a:p>
            <a:pPr lvl="0"/>
            <a:r>
              <a:rPr lang="ru-RU" dirty="0">
                <a:solidFill>
                  <a:srgbClr val="000000"/>
                </a:solidFill>
                <a:latin typeface="Times New Roman" panose="02020603050405020304" pitchFamily="18" charset="0"/>
                <a:cs typeface="Times New Roman" panose="02020603050405020304" pitchFamily="18" charset="0"/>
              </a:rPr>
              <a:t>Много здесь есть мушек </a:t>
            </a:r>
          </a:p>
          <a:p>
            <a:pPr lvl="0"/>
            <a:r>
              <a:rPr lang="ru-RU" dirty="0">
                <a:solidFill>
                  <a:srgbClr val="000000"/>
                </a:solidFill>
                <a:latin typeface="Times New Roman" panose="02020603050405020304" pitchFamily="18" charset="0"/>
                <a:cs typeface="Times New Roman" panose="02020603050405020304" pitchFamily="18" charset="0"/>
              </a:rPr>
              <a:t>На моей дорожке. </a:t>
            </a:r>
          </a:p>
          <a:p>
            <a:pPr lvl="0"/>
            <a:r>
              <a:rPr lang="ru-RU" i="1" dirty="0">
                <a:solidFill>
                  <a:srgbClr val="000000"/>
                </a:solidFill>
                <a:latin typeface="Times New Roman" panose="02020603050405020304" pitchFamily="18" charset="0"/>
                <a:cs typeface="Times New Roman" panose="02020603050405020304" pitchFamily="18" charset="0"/>
              </a:rPr>
              <a:t>Выбегает «кошка», все дети убегают в домик. </a:t>
            </a:r>
            <a:endParaRPr lang="ru-RU" dirty="0"/>
          </a:p>
        </p:txBody>
      </p:sp>
    </p:spTree>
    <p:extLst>
      <p:ext uri="{BB962C8B-B14F-4D97-AF65-F5344CB8AC3E}">
        <p14:creationId xmlns:p14="http://schemas.microsoft.com/office/powerpoint/2010/main" val="41124309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76672"/>
            <a:ext cx="7560840" cy="3293209"/>
          </a:xfrm>
          <a:prstGeom prst="rect">
            <a:avLst/>
          </a:prstGeom>
          <a:noFill/>
        </p:spPr>
        <p:txBody>
          <a:bodyPr wrap="square" rtlCol="0">
            <a:spAutoFit/>
          </a:bodyPr>
          <a:lstStyle/>
          <a:p>
            <a:pPr algn="ctr"/>
            <a:r>
              <a:rPr lang="ru-RU" sz="2800" b="1" dirty="0" smtClean="0">
                <a:solidFill>
                  <a:srgbClr val="CC3399"/>
                </a:solidFill>
                <a:latin typeface="Arial"/>
              </a:rPr>
              <a:t>ПУЗЫРЬ </a:t>
            </a:r>
            <a:endParaRPr lang="ru-RU" sz="2800" dirty="0">
              <a:solidFill>
                <a:srgbClr val="CC3399"/>
              </a:solidFill>
              <a:latin typeface="Arial"/>
            </a:endParaRPr>
          </a:p>
          <a:p>
            <a:r>
              <a:rPr lang="ru-RU" b="1" dirty="0">
                <a:solidFill>
                  <a:srgbClr val="000000"/>
                </a:solidFill>
                <a:latin typeface="Times New Roman" panose="02020603050405020304" pitchFamily="18" charset="0"/>
                <a:cs typeface="Times New Roman" panose="02020603050405020304" pitchFamily="18" charset="0"/>
              </a:rPr>
              <a:t>Дети держатся за руки, стоят кружком. </a:t>
            </a:r>
          </a:p>
          <a:p>
            <a:r>
              <a:rPr lang="ru-RU" b="1" dirty="0">
                <a:solidFill>
                  <a:srgbClr val="000000"/>
                </a:solidFill>
                <a:latin typeface="Times New Roman" panose="02020603050405020304" pitchFamily="18" charset="0"/>
                <a:cs typeface="Times New Roman" panose="02020603050405020304" pitchFamily="18" charset="0"/>
              </a:rPr>
              <a:t>При первых словах песни круг растягивается и растягивается. </a:t>
            </a:r>
          </a:p>
          <a:p>
            <a:r>
              <a:rPr lang="ru-RU" b="1" dirty="0">
                <a:solidFill>
                  <a:srgbClr val="000000"/>
                </a:solidFill>
                <a:latin typeface="Times New Roman" panose="02020603050405020304" pitchFamily="18" charset="0"/>
                <a:cs typeface="Times New Roman" panose="02020603050405020304" pitchFamily="18" charset="0"/>
              </a:rPr>
              <a:t>На последнем слове «лопнул» - круг разрывается, </a:t>
            </a:r>
          </a:p>
          <a:p>
            <a:r>
              <a:rPr lang="ru-RU" b="1" dirty="0">
                <a:solidFill>
                  <a:srgbClr val="000000"/>
                </a:solidFill>
                <a:latin typeface="Times New Roman" panose="02020603050405020304" pitchFamily="18" charset="0"/>
                <a:cs typeface="Times New Roman" panose="02020603050405020304" pitchFamily="18" charset="0"/>
              </a:rPr>
              <a:t>и дети бегут к центру круга. </a:t>
            </a:r>
          </a:p>
          <a:p>
            <a:r>
              <a:rPr lang="ru-RU" b="1" dirty="0">
                <a:solidFill>
                  <a:srgbClr val="000000"/>
                </a:solidFill>
                <a:latin typeface="Times New Roman" panose="02020603050405020304" pitchFamily="18" charset="0"/>
                <a:cs typeface="Times New Roman" panose="02020603050405020304" pitchFamily="18" charset="0"/>
              </a:rPr>
              <a:t>Надувался пузырь, </a:t>
            </a:r>
          </a:p>
          <a:p>
            <a:r>
              <a:rPr lang="ru-RU" b="1" dirty="0">
                <a:solidFill>
                  <a:srgbClr val="000000"/>
                </a:solidFill>
                <a:latin typeface="Times New Roman" panose="02020603050405020304" pitchFamily="18" charset="0"/>
                <a:cs typeface="Times New Roman" panose="02020603050405020304" pitchFamily="18" charset="0"/>
              </a:rPr>
              <a:t>Надувался большой, </a:t>
            </a:r>
          </a:p>
          <a:p>
            <a:r>
              <a:rPr lang="ru-RU" b="1" dirty="0">
                <a:solidFill>
                  <a:srgbClr val="000000"/>
                </a:solidFill>
                <a:latin typeface="Times New Roman" panose="02020603050405020304" pitchFamily="18" charset="0"/>
                <a:cs typeface="Times New Roman" panose="02020603050405020304" pitchFamily="18" charset="0"/>
              </a:rPr>
              <a:t>Надувался большой, </a:t>
            </a:r>
          </a:p>
          <a:p>
            <a:r>
              <a:rPr lang="ru-RU" b="1" dirty="0">
                <a:solidFill>
                  <a:srgbClr val="000000"/>
                </a:solidFill>
                <a:latin typeface="Times New Roman" panose="02020603050405020304" pitchFamily="18" charset="0"/>
                <a:cs typeface="Times New Roman" panose="02020603050405020304" pitchFamily="18" charset="0"/>
              </a:rPr>
              <a:t>Да не лопни такой. </a:t>
            </a:r>
          </a:p>
          <a:p>
            <a:r>
              <a:rPr lang="ru-RU" b="1" dirty="0">
                <a:solidFill>
                  <a:srgbClr val="000000"/>
                </a:solidFill>
                <a:latin typeface="Times New Roman" panose="02020603050405020304" pitchFamily="18" charset="0"/>
                <a:cs typeface="Times New Roman" panose="02020603050405020304" pitchFamily="18" charset="0"/>
              </a:rPr>
              <a:t>Ш-ш-ш - лопнул. </a:t>
            </a:r>
          </a:p>
          <a:p>
            <a:r>
              <a:rPr lang="ru-RU" i="1" dirty="0">
                <a:solidFill>
                  <a:srgbClr val="000000"/>
                </a:solidFill>
                <a:latin typeface="Times New Roman" panose="02020603050405020304" pitchFamily="18" charset="0"/>
                <a:cs typeface="Times New Roman" panose="02020603050405020304" pitchFamily="18" charset="0"/>
              </a:rPr>
              <a:t>Игра повторяется снова. </a:t>
            </a:r>
            <a:endParaRPr lang="ru-RU" dirty="0">
              <a:latin typeface="Times New Roman" panose="02020603050405020304" pitchFamily="18" charset="0"/>
              <a:cs typeface="Times New Roman" panose="02020603050405020304" pitchFamily="18" charset="0"/>
            </a:endParaRPr>
          </a:p>
        </p:txBody>
      </p:sp>
      <p:sp>
        <p:nvSpPr>
          <p:cNvPr id="3" name="TextBox 2"/>
          <p:cNvSpPr txBox="1"/>
          <p:nvPr/>
        </p:nvSpPr>
        <p:spPr>
          <a:xfrm>
            <a:off x="512784" y="4211680"/>
            <a:ext cx="7992888" cy="2585323"/>
          </a:xfrm>
          <a:prstGeom prst="rect">
            <a:avLst/>
          </a:prstGeom>
          <a:noFill/>
        </p:spPr>
        <p:txBody>
          <a:bodyPr wrap="square" rtlCol="0">
            <a:spAutoFit/>
          </a:bodyPr>
          <a:lstStyle/>
          <a:p>
            <a:pPr algn="ctr"/>
            <a:r>
              <a:rPr lang="ru-RU" dirty="0">
                <a:solidFill>
                  <a:srgbClr val="FF0000"/>
                </a:solidFill>
              </a:rPr>
              <a:t>НА САМОПОЗНАНИЕ</a:t>
            </a:r>
          </a:p>
          <a:p>
            <a:r>
              <a:rPr lang="ru-RU" b="1" dirty="0">
                <a:latin typeface="Times New Roman" panose="02020603050405020304" pitchFamily="18" charset="0"/>
                <a:cs typeface="Times New Roman" panose="02020603050405020304" pitchFamily="18" charset="0"/>
              </a:rPr>
              <a:t>Нос, рот, голова, </a:t>
            </a:r>
          </a:p>
          <a:p>
            <a:r>
              <a:rPr lang="ru-RU" b="1" dirty="0">
                <a:latin typeface="Times New Roman" panose="02020603050405020304" pitchFamily="18" charset="0"/>
                <a:cs typeface="Times New Roman" panose="02020603050405020304" pitchFamily="18" charset="0"/>
              </a:rPr>
              <a:t>Уши, щеки, нос, глаза, </a:t>
            </a:r>
          </a:p>
          <a:p>
            <a:r>
              <a:rPr lang="ru-RU" b="1" dirty="0">
                <a:latin typeface="Times New Roman" panose="02020603050405020304" pitchFamily="18" charset="0"/>
                <a:cs typeface="Times New Roman" panose="02020603050405020304" pitchFamily="18" charset="0"/>
              </a:rPr>
              <a:t>Плечи, плечи, шея, грудь, </a:t>
            </a:r>
          </a:p>
          <a:p>
            <a:r>
              <a:rPr lang="ru-RU" b="1" dirty="0">
                <a:latin typeface="Times New Roman" panose="02020603050405020304" pitchFamily="18" charset="0"/>
                <a:cs typeface="Times New Roman" panose="02020603050405020304" pitchFamily="18" charset="0"/>
              </a:rPr>
              <a:t>Не забыть бы что-нибудь.</a:t>
            </a:r>
          </a:p>
          <a:p>
            <a:r>
              <a:rPr lang="ru-RU" b="1" dirty="0">
                <a:latin typeface="Times New Roman" panose="02020603050405020304" pitchFamily="18" charset="0"/>
                <a:cs typeface="Times New Roman" panose="02020603050405020304" pitchFamily="18" charset="0"/>
              </a:rPr>
              <a:t>Ножками топ-топ-топ.</a:t>
            </a:r>
          </a:p>
          <a:p>
            <a:r>
              <a:rPr lang="ru-RU" b="1" dirty="0">
                <a:latin typeface="Times New Roman" panose="02020603050405020304" pitchFamily="18" charset="0"/>
                <a:cs typeface="Times New Roman" panose="02020603050405020304" pitchFamily="18" charset="0"/>
              </a:rPr>
              <a:t>Ручками хлоп-хлоп-хлоп. </a:t>
            </a:r>
          </a:p>
          <a:p>
            <a:r>
              <a:rPr lang="ru-RU" b="1" dirty="0">
                <a:latin typeface="Times New Roman" panose="02020603050405020304" pitchFamily="18" charset="0"/>
                <a:cs typeface="Times New Roman" panose="02020603050405020304" pitchFamily="18" charset="0"/>
              </a:rPr>
              <a:t>Шаг вперед, шаг назад, </a:t>
            </a:r>
          </a:p>
          <a:p>
            <a:r>
              <a:rPr lang="ru-RU" b="1" dirty="0">
                <a:latin typeface="Times New Roman" panose="02020603050405020304" pitchFamily="18" charset="0"/>
                <a:cs typeface="Times New Roman" panose="02020603050405020304" pitchFamily="18" charset="0"/>
              </a:rPr>
              <a:t>Это нет, а это да.</a:t>
            </a:r>
          </a:p>
        </p:txBody>
      </p:sp>
    </p:spTree>
    <p:extLst>
      <p:ext uri="{BB962C8B-B14F-4D97-AF65-F5344CB8AC3E}">
        <p14:creationId xmlns:p14="http://schemas.microsoft.com/office/powerpoint/2010/main" val="27389362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7992888" cy="6555641"/>
          </a:xfrm>
          <a:prstGeom prst="rect">
            <a:avLst/>
          </a:prstGeom>
          <a:noFill/>
        </p:spPr>
        <p:txBody>
          <a:bodyPr wrap="square" rtlCol="0">
            <a:spAutoFit/>
          </a:bodyPr>
          <a:lstStyle/>
          <a:p>
            <a:pPr algn="ctr"/>
            <a:r>
              <a:rPr lang="ru-RU" sz="1400" b="1" u="sng" dirty="0">
                <a:solidFill>
                  <a:srgbClr val="005B7F"/>
                </a:solidFill>
                <a:latin typeface="Times New Roman"/>
              </a:rPr>
              <a:t>Игра "Семья"</a:t>
            </a:r>
            <a:endParaRPr lang="ru-RU" sz="1400" dirty="0">
              <a:solidFill>
                <a:srgbClr val="000000"/>
              </a:solidFill>
              <a:latin typeface="Calibri"/>
            </a:endParaRPr>
          </a:p>
          <a:p>
            <a:pPr indent="449580" algn="just"/>
            <a:r>
              <a:rPr lang="ru-RU" sz="1400" b="1" dirty="0">
                <a:solidFill>
                  <a:srgbClr val="000000"/>
                </a:solidFill>
                <a:latin typeface="Times New Roman"/>
              </a:rPr>
              <a:t>Цель. </a:t>
            </a:r>
            <a:r>
              <a:rPr lang="ru-RU" sz="1400" dirty="0">
                <a:solidFill>
                  <a:srgbClr val="000000"/>
                </a:solidFill>
                <a:latin typeface="Times New Roman"/>
              </a:rPr>
              <a:t>Побуждение детей творчески воспроизводить в игре быт семьи.</a:t>
            </a:r>
            <a:endParaRPr lang="ru-RU" sz="1400" dirty="0">
              <a:solidFill>
                <a:srgbClr val="000000"/>
              </a:solidFill>
              <a:latin typeface="Calibri"/>
            </a:endParaRPr>
          </a:p>
          <a:p>
            <a:pPr indent="449580" algn="just"/>
            <a:r>
              <a:rPr lang="ru-RU" sz="1400" b="1" dirty="0">
                <a:solidFill>
                  <a:srgbClr val="000000"/>
                </a:solidFill>
                <a:latin typeface="Times New Roman"/>
              </a:rPr>
              <a:t>Игровой материал. </a:t>
            </a:r>
            <a:r>
              <a:rPr lang="ru-RU" sz="1400" dirty="0">
                <a:solidFill>
                  <a:srgbClr val="000000"/>
                </a:solidFill>
                <a:latin typeface="Times New Roman"/>
              </a:rPr>
              <a:t>Куклы, мебель, посуда, ванночка для купания, строительный материал, игрушки-животные.</a:t>
            </a:r>
            <a:endParaRPr lang="ru-RU" sz="1400" dirty="0">
              <a:solidFill>
                <a:srgbClr val="000000"/>
              </a:solidFill>
              <a:latin typeface="Calibri"/>
            </a:endParaRPr>
          </a:p>
          <a:p>
            <a:pPr indent="449580" algn="just"/>
            <a:r>
              <a:rPr lang="ru-RU" sz="1400" b="1" dirty="0">
                <a:solidFill>
                  <a:srgbClr val="000000"/>
                </a:solidFill>
                <a:latin typeface="Times New Roman"/>
              </a:rPr>
              <a:t>Подготовка к игре. </a:t>
            </a:r>
            <a:r>
              <a:rPr lang="ru-RU" sz="1400" dirty="0">
                <a:solidFill>
                  <a:srgbClr val="000000"/>
                </a:solidFill>
                <a:latin typeface="Times New Roman"/>
              </a:rPr>
              <a:t>Наблюдения за работой няни, воспитательницы в группах детей второго года жизни; наблюдение за тем, как мамы гуляют с детьми. Чтение художественной литературы и рассматривание иллюстраций: Е. Благинина «Аленушка», 3. Александрова «Мой мишка». Постройка мебели.</a:t>
            </a:r>
            <a:endParaRPr lang="ru-RU" sz="1400" dirty="0">
              <a:solidFill>
                <a:srgbClr val="000000"/>
              </a:solidFill>
              <a:latin typeface="Calibri"/>
            </a:endParaRPr>
          </a:p>
          <a:p>
            <a:pPr indent="449580" algn="just"/>
            <a:r>
              <a:rPr lang="ru-RU" sz="1400" b="1" dirty="0">
                <a:solidFill>
                  <a:srgbClr val="000000"/>
                </a:solidFill>
                <a:latin typeface="Times New Roman"/>
              </a:rPr>
              <a:t>Игровые роли. </a:t>
            </a:r>
            <a:r>
              <a:rPr lang="ru-RU" sz="1400" dirty="0">
                <a:solidFill>
                  <a:srgbClr val="000000"/>
                </a:solidFill>
                <a:latin typeface="Times New Roman"/>
              </a:rPr>
              <a:t>Мама, папа.</a:t>
            </a:r>
            <a:endParaRPr lang="ru-RU" sz="1400" dirty="0">
              <a:solidFill>
                <a:srgbClr val="000000"/>
              </a:solidFill>
              <a:latin typeface="Calibri"/>
            </a:endParaRPr>
          </a:p>
          <a:p>
            <a:pPr indent="449580" algn="just"/>
            <a:r>
              <a:rPr lang="ru-RU" sz="1400" b="1" dirty="0">
                <a:solidFill>
                  <a:srgbClr val="000000"/>
                </a:solidFill>
                <a:latin typeface="Times New Roman"/>
              </a:rPr>
              <a:t>Ход игры. </a:t>
            </a:r>
            <a:r>
              <a:rPr lang="ru-RU" sz="1400" dirty="0">
                <a:solidFill>
                  <a:srgbClr val="000000"/>
                </a:solidFill>
                <a:latin typeface="Times New Roman"/>
              </a:rPr>
              <a:t>Игра начинается с того, что педагог вносит в группу большую красивую куклу. Обращаясь к детям, он говорит: «Дети, куклу зовут Оксана. Она будет жить у нас в группе. Давайте вместе построим ей комнату, где она будет спать и играть». Дети вместе с воспитателем строят для куклы комнату.</a:t>
            </a:r>
            <a:endParaRPr lang="ru-RU" sz="1400" dirty="0">
              <a:solidFill>
                <a:srgbClr val="000000"/>
              </a:solidFill>
              <a:latin typeface="Calibri"/>
            </a:endParaRPr>
          </a:p>
          <a:p>
            <a:pPr algn="just"/>
            <a:r>
              <a:rPr lang="ru-RU" sz="1400" dirty="0">
                <a:solidFill>
                  <a:srgbClr val="000000"/>
                </a:solidFill>
                <a:latin typeface="Times New Roman"/>
              </a:rPr>
              <a:t>После этого воспитатель напоминает им, как можно играть с куклой: носить ее на руках, катать в коляске, на машине, кормить, переодевать. При этом подчеркивает, что с куклой следует обращаться бережно, ласково разговаривать с ней, проявлять заботу о ней, как это делают настоящие мамы.</a:t>
            </a:r>
            <a:endParaRPr lang="ru-RU" sz="1400" dirty="0">
              <a:solidFill>
                <a:srgbClr val="000000"/>
              </a:solidFill>
              <a:latin typeface="Calibri"/>
            </a:endParaRPr>
          </a:p>
          <a:p>
            <a:pPr indent="449580" algn="just"/>
            <a:r>
              <a:rPr lang="ru-RU" sz="1400" dirty="0">
                <a:solidFill>
                  <a:srgbClr val="000000"/>
                </a:solidFill>
                <a:latin typeface="Times New Roman"/>
              </a:rPr>
              <a:t>Затем дети играют с куклой самостоятельно.</a:t>
            </a:r>
            <a:endParaRPr lang="ru-RU" sz="1400" dirty="0">
              <a:solidFill>
                <a:srgbClr val="000000"/>
              </a:solidFill>
              <a:latin typeface="Calibri"/>
            </a:endParaRPr>
          </a:p>
          <a:p>
            <a:pPr indent="449580" algn="just"/>
            <a:r>
              <a:rPr lang="ru-RU" sz="1400" dirty="0">
                <a:solidFill>
                  <a:srgbClr val="000000"/>
                </a:solidFill>
                <a:latin typeface="Times New Roman"/>
              </a:rPr>
              <a:t>Когда дети достаточное количество времени поиграли сами, воспитатель организовывает совместную игру. При организации игры он должен учитывать взаимоотношения мальчиков и девочек. Так, пока девочки кормят кукол, моют посуду, мальчики вместе с педагогом строят из стульев машину и приглашают девочек поехать покататься вместе с куклами.</a:t>
            </a:r>
            <a:endParaRPr lang="ru-RU" sz="1400" dirty="0">
              <a:solidFill>
                <a:srgbClr val="000000"/>
              </a:solidFill>
              <a:latin typeface="Calibri"/>
            </a:endParaRPr>
          </a:p>
          <a:p>
            <a:pPr indent="449580" algn="just"/>
            <a:r>
              <a:rPr lang="ru-RU" sz="1400" dirty="0">
                <a:solidFill>
                  <a:srgbClr val="000000"/>
                </a:solidFill>
                <a:latin typeface="Times New Roman"/>
              </a:rPr>
              <a:t>После этого воспитатель может внести еще одну Куклу — подружку Оксаны, куклу Катю. Педагог знакомит детей с новой куклой, рассказывает, как нужно с ней играть, где обе куклы будут жить.</a:t>
            </a:r>
            <a:endParaRPr lang="ru-RU" sz="1400" dirty="0">
              <a:solidFill>
                <a:srgbClr val="000000"/>
              </a:solidFill>
              <a:latin typeface="Calibri"/>
            </a:endParaRPr>
          </a:p>
          <a:p>
            <a:pPr indent="449580" algn="just"/>
            <a:r>
              <a:rPr lang="ru-RU" sz="1400" dirty="0">
                <a:solidFill>
                  <a:srgbClr val="000000"/>
                </a:solidFill>
                <a:latin typeface="Times New Roman"/>
              </a:rPr>
              <a:t>Игры с двумя куклами уже сами по себе обязывают к совместной деятельности сразу нескольких детей. В это время близость воспитателя, а часто и включение его в игру необходимы. Уже в последующем, когда дети уже несколько раз поиграют в эту игру, воспитателю бывает достаточно только напомнить о возможных ролях, чтобы началась игра: «Дети, кто хочет быть мамой Оксаны? А мамой Кати? А кто хочет быть воспитателем?». Каждый из детей начинает выполнять свои обязанности.</a:t>
            </a:r>
            <a:endParaRPr lang="ru-RU" sz="1400" b="0" i="0" dirty="0">
              <a:solidFill>
                <a:srgbClr val="000000"/>
              </a:solidFill>
              <a:effectLst/>
              <a:latin typeface="Calibri"/>
            </a:endParaRPr>
          </a:p>
        </p:txBody>
      </p:sp>
      <p:sp>
        <p:nvSpPr>
          <p:cNvPr id="3" name="TextBox 2"/>
          <p:cNvSpPr txBox="1"/>
          <p:nvPr/>
        </p:nvSpPr>
        <p:spPr>
          <a:xfrm>
            <a:off x="270934" y="52130"/>
            <a:ext cx="8496944" cy="369332"/>
          </a:xfrm>
          <a:prstGeom prst="rect">
            <a:avLst/>
          </a:prstGeom>
          <a:noFill/>
        </p:spPr>
        <p:txBody>
          <a:bodyPr wrap="square" rtlCol="0">
            <a:spAutoFit/>
          </a:bodyPr>
          <a:lstStyle/>
          <a:p>
            <a:pPr algn="ctr"/>
            <a:r>
              <a:rPr lang="ru-RU" b="1" dirty="0" smtClean="0">
                <a:solidFill>
                  <a:srgbClr val="FF0000"/>
                </a:solidFill>
              </a:rPr>
              <a:t>СЮЖЕТНО-РОЛЕВЫЕ ИГРЫ</a:t>
            </a:r>
            <a:endParaRPr lang="ru-RU" b="1" dirty="0">
              <a:solidFill>
                <a:srgbClr val="FF0000"/>
              </a:solidFill>
            </a:endParaRPr>
          </a:p>
        </p:txBody>
      </p:sp>
    </p:spTree>
    <p:extLst>
      <p:ext uri="{BB962C8B-B14F-4D97-AF65-F5344CB8AC3E}">
        <p14:creationId xmlns:p14="http://schemas.microsoft.com/office/powerpoint/2010/main" val="1392449368"/>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4114" y="117693"/>
            <a:ext cx="8136904" cy="6740307"/>
          </a:xfrm>
          <a:prstGeom prst="rect">
            <a:avLst/>
          </a:prstGeom>
          <a:noFill/>
        </p:spPr>
        <p:txBody>
          <a:bodyPr wrap="square" rtlCol="0">
            <a:spAutoFit/>
          </a:bodyPr>
          <a:lstStyle/>
          <a:p>
            <a:pPr algn="ctr"/>
            <a:r>
              <a:rPr lang="ru-RU" sz="1600" b="1" u="sng" dirty="0">
                <a:solidFill>
                  <a:srgbClr val="000000"/>
                </a:solidFill>
                <a:latin typeface="Times New Roman"/>
              </a:rPr>
              <a:t>Игра «Куклы»</a:t>
            </a:r>
            <a:endParaRPr lang="ru-RU" sz="1600" dirty="0">
              <a:solidFill>
                <a:srgbClr val="000000"/>
              </a:solidFill>
              <a:latin typeface="Calibri"/>
            </a:endParaRPr>
          </a:p>
          <a:p>
            <a:pPr indent="449580" algn="just"/>
            <a:r>
              <a:rPr lang="ru-RU" sz="1600" b="1" dirty="0">
                <a:solidFill>
                  <a:srgbClr val="000000"/>
                </a:solidFill>
                <a:latin typeface="Times New Roman"/>
              </a:rPr>
              <a:t>Цель. </a:t>
            </a:r>
            <a:r>
              <a:rPr lang="ru-RU" sz="1600" dirty="0">
                <a:solidFill>
                  <a:srgbClr val="000000"/>
                </a:solidFill>
                <a:latin typeface="Times New Roman"/>
              </a:rPr>
              <a:t>Закрепление знаний о разных видах посуды, формирование умения использовать посуду по назначению. Воспитание культуры поведения во время еды. Закрепление знаний о названиях одежды. Закрепление у детей навыка правильно в определенной последовательности раздеваться и складывать свою одежду.</a:t>
            </a:r>
            <a:endParaRPr lang="ru-RU" sz="1600" dirty="0">
              <a:solidFill>
                <a:srgbClr val="000000"/>
              </a:solidFill>
              <a:latin typeface="Calibri"/>
            </a:endParaRPr>
          </a:p>
          <a:p>
            <a:pPr indent="449580" algn="just"/>
            <a:r>
              <a:rPr lang="ru-RU" sz="1600" b="1" dirty="0">
                <a:solidFill>
                  <a:srgbClr val="000000"/>
                </a:solidFill>
                <a:latin typeface="Times New Roman"/>
              </a:rPr>
              <a:t>Игровой материал. </a:t>
            </a:r>
            <a:r>
              <a:rPr lang="ru-RU" sz="1600" dirty="0">
                <a:solidFill>
                  <a:srgbClr val="000000"/>
                </a:solidFill>
                <a:latin typeface="Times New Roman"/>
              </a:rPr>
              <a:t>Куклы, игрушечная посуда, картинки с изображением элементов картины «Игра с куклой».</a:t>
            </a:r>
            <a:endParaRPr lang="ru-RU" sz="1600" dirty="0">
              <a:solidFill>
                <a:srgbClr val="000000"/>
              </a:solidFill>
              <a:latin typeface="Calibri"/>
            </a:endParaRPr>
          </a:p>
          <a:p>
            <a:pPr indent="449580" algn="just"/>
            <a:r>
              <a:rPr lang="ru-RU" sz="1600" b="1" dirty="0">
                <a:solidFill>
                  <a:srgbClr val="000000"/>
                </a:solidFill>
                <a:latin typeface="Times New Roman"/>
              </a:rPr>
              <a:t>Подготовка к игре. </a:t>
            </a:r>
            <a:r>
              <a:rPr lang="ru-RU" sz="1600" dirty="0">
                <a:solidFill>
                  <a:srgbClr val="000000"/>
                </a:solidFill>
                <a:latin typeface="Times New Roman"/>
              </a:rPr>
              <a:t>Рассматривание иллюстрации «Игра с куклой».</a:t>
            </a:r>
            <a:endParaRPr lang="ru-RU" sz="1600" dirty="0">
              <a:solidFill>
                <a:srgbClr val="000000"/>
              </a:solidFill>
              <a:latin typeface="Calibri"/>
            </a:endParaRPr>
          </a:p>
          <a:p>
            <a:pPr indent="449580" algn="just"/>
            <a:r>
              <a:rPr lang="ru-RU" sz="1600" b="1" dirty="0">
                <a:solidFill>
                  <a:srgbClr val="000000"/>
                </a:solidFill>
                <a:latin typeface="Times New Roman"/>
              </a:rPr>
              <a:t>Игровые роли. </a:t>
            </a:r>
            <a:r>
              <a:rPr lang="ru-RU" sz="1600" dirty="0">
                <a:solidFill>
                  <a:srgbClr val="000000"/>
                </a:solidFill>
                <a:latin typeface="Times New Roman"/>
              </a:rPr>
              <a:t>Мама, повар, няня.</a:t>
            </a:r>
            <a:endParaRPr lang="ru-RU" sz="1600" dirty="0">
              <a:solidFill>
                <a:srgbClr val="000000"/>
              </a:solidFill>
              <a:latin typeface="Calibri"/>
            </a:endParaRPr>
          </a:p>
          <a:p>
            <a:pPr indent="449580" algn="just"/>
            <a:r>
              <a:rPr lang="ru-RU" sz="1600" b="1" dirty="0">
                <a:solidFill>
                  <a:srgbClr val="000000"/>
                </a:solidFill>
                <a:latin typeface="Times New Roman"/>
              </a:rPr>
              <a:t>Ход игры. </a:t>
            </a:r>
            <a:r>
              <a:rPr lang="ru-RU" sz="1600" dirty="0">
                <a:solidFill>
                  <a:srgbClr val="000000"/>
                </a:solidFill>
                <a:latin typeface="Times New Roman"/>
              </a:rPr>
              <a:t>Подготовка к игре начинается с рассматривания картины «Игра с куклой». Дети сидят за двумя-тремя сдвинутыми в линию столами, лицом к воспитателю. Рассматривают картину, называют то, что видят («Купают куклу», «Девочка купает», «Смывает с куколки мыло», «Мальчик держит полотенце, чтобы вытереть куклу»).</a:t>
            </a:r>
            <a:endParaRPr lang="ru-RU" sz="1600" dirty="0">
              <a:solidFill>
                <a:srgbClr val="000000"/>
              </a:solidFill>
              <a:latin typeface="Calibri"/>
            </a:endParaRPr>
          </a:p>
          <a:p>
            <a:pPr indent="449580" algn="just"/>
            <a:r>
              <a:rPr lang="ru-RU" sz="1600" dirty="0">
                <a:solidFill>
                  <a:srgbClr val="000000"/>
                </a:solidFill>
                <a:latin typeface="Times New Roman"/>
              </a:rPr>
              <a:t>После этого воспитатель обращается к детям: «Перед вами картинки (лежат изображением вниз), переверните их. Посмотрите на свои картинки и скажите, у кого ванночка, у кого мыло? у кого колготки?...» Ребенок, нашедший нужную картинку, кладет ее около большой картины.</a:t>
            </a:r>
            <a:endParaRPr lang="ru-RU" sz="1600" dirty="0">
              <a:solidFill>
                <a:srgbClr val="000000"/>
              </a:solidFill>
              <a:latin typeface="Calibri"/>
            </a:endParaRPr>
          </a:p>
          <a:p>
            <a:pPr algn="just"/>
            <a:r>
              <a:rPr lang="ru-RU" sz="1600" dirty="0">
                <a:solidFill>
                  <a:srgbClr val="000000"/>
                </a:solidFill>
                <a:latin typeface="Times New Roman"/>
              </a:rPr>
              <a:t>Вот и помогли мы девочке в белом фартуке. Все приготовили для того, чтобы выкупать куклу».</a:t>
            </a:r>
            <a:endParaRPr lang="ru-RU" sz="1600" dirty="0">
              <a:solidFill>
                <a:srgbClr val="000000"/>
              </a:solidFill>
              <a:latin typeface="Calibri"/>
            </a:endParaRPr>
          </a:p>
          <a:p>
            <a:pPr indent="449580" algn="just"/>
            <a:r>
              <a:rPr lang="ru-RU" sz="1600" dirty="0">
                <a:solidFill>
                  <a:srgbClr val="000000"/>
                </a:solidFill>
                <a:latin typeface="Times New Roman"/>
              </a:rPr>
              <a:t>Педагог предлагает вниманию детей рассказ по этой картине: «Решили дети выкупать куклу. Принесли табуретку, поставили на нее ванночку, налили в ванночку теплой воды. Рядом, на красную скамеечку, положили зеленую губку и мыло. Раздели куклу. Одежду ее аккуратно разложили на большом стуле, а малюсенькие синие ботиночки поставили под стул. «Сейчас, сейчас, потерпи еще немножко, — уговаривает куклу девочка в белом фартуке. — Смою с тебя мыло, а потом сухо-насухо вытру. Видишь, Илюша рядом стоит, большое белое полотенце в руках держит...».</a:t>
            </a:r>
            <a:endParaRPr lang="ru-RU" sz="1600" dirty="0">
              <a:solidFill>
                <a:srgbClr val="000000"/>
              </a:solidFill>
              <a:latin typeface="Calibri"/>
            </a:endParaRPr>
          </a:p>
          <a:p>
            <a:pPr indent="449580" algn="just"/>
            <a:r>
              <a:rPr lang="ru-RU" sz="1600" dirty="0">
                <a:solidFill>
                  <a:srgbClr val="000000"/>
                </a:solidFill>
                <a:latin typeface="Times New Roman"/>
              </a:rPr>
              <a:t>Воспитатель может использовать различные варианты игр с куклами.</a:t>
            </a:r>
            <a:endParaRPr lang="ru-RU" sz="1600" b="0" i="0" dirty="0">
              <a:solidFill>
                <a:srgbClr val="000000"/>
              </a:solidFill>
              <a:effectLst/>
              <a:latin typeface="Calibri"/>
            </a:endParaRPr>
          </a:p>
        </p:txBody>
      </p:sp>
    </p:spTree>
    <p:extLst>
      <p:ext uri="{BB962C8B-B14F-4D97-AF65-F5344CB8AC3E}">
        <p14:creationId xmlns:p14="http://schemas.microsoft.com/office/powerpoint/2010/main" val="10051609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8496944" cy="5262979"/>
          </a:xfrm>
          <a:prstGeom prst="rect">
            <a:avLst/>
          </a:prstGeom>
          <a:noFill/>
        </p:spPr>
        <p:txBody>
          <a:bodyPr wrap="square" rtlCol="0">
            <a:spAutoFit/>
          </a:bodyPr>
          <a:lstStyle/>
          <a:p>
            <a:pPr algn="ctr"/>
            <a:r>
              <a:rPr lang="ru-RU" sz="2000" b="1" i="1" dirty="0">
                <a:solidFill>
                  <a:srgbClr val="FF0000"/>
                </a:solidFill>
                <a:latin typeface="Times New Roman"/>
              </a:rPr>
              <a:t>«Зайка едет в детский сад»</a:t>
            </a:r>
            <a:endParaRPr lang="ru-RU" sz="2000" dirty="0">
              <a:solidFill>
                <a:srgbClr val="FF0000"/>
              </a:solidFill>
              <a:latin typeface="Calibri"/>
            </a:endParaRPr>
          </a:p>
          <a:p>
            <a:r>
              <a:rPr lang="ru-RU" sz="2000" b="1" dirty="0">
                <a:solidFill>
                  <a:srgbClr val="000000"/>
                </a:solidFill>
                <a:latin typeface="Times New Roman"/>
              </a:rPr>
              <a:t>Цель: </a:t>
            </a:r>
            <a:r>
              <a:rPr lang="ru-RU" sz="2000" dirty="0">
                <a:solidFill>
                  <a:srgbClr val="000000"/>
                </a:solidFill>
                <a:latin typeface="Times New Roman"/>
              </a:rPr>
              <a:t>Активизировать и развивать речь детей, раскрыть игровой замысел. Формировать начальные навыки ролевого поведения.</a:t>
            </a:r>
            <a:endParaRPr lang="ru-RU" sz="2000" dirty="0">
              <a:solidFill>
                <a:srgbClr val="000000"/>
              </a:solidFill>
              <a:latin typeface="Calibri"/>
            </a:endParaRPr>
          </a:p>
          <a:p>
            <a:r>
              <a:rPr lang="ru-RU" sz="2000" b="1" dirty="0">
                <a:solidFill>
                  <a:srgbClr val="000000"/>
                </a:solidFill>
                <a:latin typeface="Times New Roman"/>
              </a:rPr>
              <a:t>Материал и оборудование: </a:t>
            </a:r>
            <a:r>
              <a:rPr lang="ru-RU" sz="2000" dirty="0">
                <a:solidFill>
                  <a:srgbClr val="000000"/>
                </a:solidFill>
                <a:latin typeface="Times New Roman"/>
              </a:rPr>
              <a:t>Зайка</a:t>
            </a:r>
            <a:endParaRPr lang="ru-RU" sz="2000" dirty="0">
              <a:solidFill>
                <a:srgbClr val="000000"/>
              </a:solidFill>
              <a:latin typeface="Calibri"/>
            </a:endParaRPr>
          </a:p>
          <a:p>
            <a:r>
              <a:rPr lang="ru-RU" sz="2000" b="1" dirty="0">
                <a:solidFill>
                  <a:srgbClr val="000000"/>
                </a:solidFill>
                <a:latin typeface="Times New Roman"/>
              </a:rPr>
              <a:t>Ход игры:</a:t>
            </a:r>
            <a:r>
              <a:rPr lang="ru-RU" sz="2000" dirty="0">
                <a:solidFill>
                  <a:srgbClr val="000000"/>
                </a:solidFill>
                <a:latin typeface="Times New Roman"/>
              </a:rPr>
              <a:t> - Ребята, Зайке нужно в детский сад, а он находится очень далеко, поэтому Зайка решил поехать на машине. Помогите ему добраться до детского сада. Нам нужен шофёр машины. Но не всё так просто, ведь нужно проехать через разные препятствия. Далее воспитатель следит за игрой и устраивает препятствия на пути машины</a:t>
            </a:r>
            <a:r>
              <a:rPr lang="ru-RU" sz="2000" dirty="0" smtClean="0">
                <a:solidFill>
                  <a:srgbClr val="000000"/>
                </a:solidFill>
                <a:latin typeface="Times New Roman"/>
              </a:rPr>
              <a:t>.</a:t>
            </a:r>
          </a:p>
          <a:p>
            <a:pPr algn="ctr"/>
            <a:r>
              <a:rPr lang="ru-RU" sz="2000" b="1" i="1" dirty="0">
                <a:solidFill>
                  <a:srgbClr val="FF0000"/>
                </a:solidFill>
                <a:latin typeface="Times New Roman"/>
              </a:rPr>
              <a:t>«Детский сад для цыплят»</a:t>
            </a:r>
            <a:endParaRPr lang="ru-RU" sz="2000" dirty="0">
              <a:solidFill>
                <a:srgbClr val="FF0000"/>
              </a:solidFill>
              <a:latin typeface="Calibri"/>
            </a:endParaRPr>
          </a:p>
          <a:p>
            <a:r>
              <a:rPr lang="ru-RU" sz="2000" b="1" dirty="0">
                <a:solidFill>
                  <a:srgbClr val="000000"/>
                </a:solidFill>
                <a:latin typeface="Times New Roman"/>
              </a:rPr>
              <a:t>Цель: </a:t>
            </a:r>
            <a:r>
              <a:rPr lang="ru-RU" sz="2000" dirty="0">
                <a:solidFill>
                  <a:srgbClr val="000000"/>
                </a:solidFill>
                <a:latin typeface="Times New Roman"/>
              </a:rPr>
              <a:t>Активизировать и развивать речь детей, раскрыть игровой замысел. Формировать начальные навыки ролевого поведения.</a:t>
            </a:r>
            <a:endParaRPr lang="ru-RU" sz="2000" dirty="0">
              <a:solidFill>
                <a:srgbClr val="000000"/>
              </a:solidFill>
              <a:latin typeface="Calibri"/>
            </a:endParaRPr>
          </a:p>
          <a:p>
            <a:r>
              <a:rPr lang="ru-RU" sz="2000" b="1" dirty="0">
                <a:solidFill>
                  <a:srgbClr val="000000"/>
                </a:solidFill>
                <a:latin typeface="Times New Roman"/>
              </a:rPr>
              <a:t>Материал и оборудование: </a:t>
            </a:r>
            <a:r>
              <a:rPr lang="ru-RU" sz="2000" dirty="0">
                <a:solidFill>
                  <a:srgbClr val="000000"/>
                </a:solidFill>
                <a:latin typeface="Times New Roman"/>
              </a:rPr>
              <a:t>Цыплята.</a:t>
            </a:r>
            <a:endParaRPr lang="ru-RU" sz="2000" dirty="0">
              <a:solidFill>
                <a:srgbClr val="000000"/>
              </a:solidFill>
              <a:latin typeface="Calibri"/>
            </a:endParaRPr>
          </a:p>
          <a:p>
            <a:r>
              <a:rPr lang="ru-RU" sz="2000" b="1" dirty="0">
                <a:solidFill>
                  <a:srgbClr val="000000"/>
                </a:solidFill>
                <a:latin typeface="Times New Roman"/>
              </a:rPr>
              <a:t>Ход игры:</a:t>
            </a:r>
            <a:r>
              <a:rPr lang="ru-RU" sz="2000" dirty="0">
                <a:solidFill>
                  <a:srgbClr val="000000"/>
                </a:solidFill>
                <a:latin typeface="Times New Roman"/>
              </a:rPr>
              <a:t>  - Дети, цыплята тоже хотят ходить в детский сад, но у них нет детского сада. Давайте им поможем! Выбирают из детей воспитателя и няню. Далее воспитатель подсказывает и направляет игру детей.</a:t>
            </a:r>
            <a:endParaRPr lang="ru-RU" sz="2000" dirty="0">
              <a:solidFill>
                <a:srgbClr val="000000"/>
              </a:solidFill>
              <a:latin typeface="Calibri"/>
            </a:endParaRPr>
          </a:p>
          <a:p>
            <a:endParaRPr lang="ru-RU" sz="1600" b="0" i="0" dirty="0">
              <a:solidFill>
                <a:srgbClr val="000000"/>
              </a:solidFill>
              <a:effectLst/>
              <a:latin typeface="Calibri"/>
            </a:endParaRPr>
          </a:p>
        </p:txBody>
      </p:sp>
    </p:spTree>
    <p:extLst>
      <p:ext uri="{BB962C8B-B14F-4D97-AF65-F5344CB8AC3E}">
        <p14:creationId xmlns:p14="http://schemas.microsoft.com/office/powerpoint/2010/main" val="780170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Воздушный поток">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161</TotalTime>
  <Words>1339</Words>
  <Application>Microsoft Office PowerPoint</Application>
  <PresentationFormat>Экран (4:3)</PresentationFormat>
  <Paragraphs>456</Paragraphs>
  <Slides>46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46</vt:i4>
      </vt:variant>
    </vt:vector>
  </HeadingPairs>
  <TitlesOfParts>
    <vt:vector size="47"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Дом</dc:creator>
  <cp:lastModifiedBy>Дом</cp:lastModifiedBy>
  <cp:revision>54</cp:revision>
  <dcterms:created xsi:type="dcterms:W3CDTF">2016-11-13T11:05:15Z</dcterms:created>
  <dcterms:modified xsi:type="dcterms:W3CDTF">2019-07-20T14:31:09Z</dcterms:modified>
</cp:coreProperties>
</file>