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9"/>
  </p:notesMasterIdLst>
  <p:sldIdLst>
    <p:sldId id="277" r:id="rId2"/>
    <p:sldId id="279" r:id="rId3"/>
    <p:sldId id="290" r:id="rId4"/>
    <p:sldId id="278" r:id="rId5"/>
    <p:sldId id="267" r:id="rId6"/>
    <p:sldId id="280" r:id="rId7"/>
    <p:sldId id="281" r:id="rId8"/>
    <p:sldId id="286" r:id="rId9"/>
    <p:sldId id="287" r:id="rId10"/>
    <p:sldId id="268" r:id="rId11"/>
    <p:sldId id="269" r:id="rId12"/>
    <p:sldId id="283" r:id="rId13"/>
    <p:sldId id="284" r:id="rId14"/>
    <p:sldId id="289" r:id="rId15"/>
    <p:sldId id="270" r:id="rId16"/>
    <p:sldId id="274" r:id="rId17"/>
    <p:sldId id="291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FF33CC"/>
    <a:srgbClr val="008000"/>
    <a:srgbClr val="003399"/>
    <a:srgbClr val="660033"/>
    <a:srgbClr val="6666FF"/>
    <a:srgbClr val="66663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3DC387B-AFEC-45F8-8E1B-AA59B88862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008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12E54-C297-4CBF-A2CA-AE3B55769CD5}" type="datetimeFigureOut">
              <a:rPr lang="ru-RU" smtClean="0">
                <a:solidFill>
                  <a:srgbClr val="575F6D"/>
                </a:solidFill>
              </a:rPr>
              <a:pPr/>
              <a:t>27.07.2019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9A8F-195B-4C01-AF55-A93B9A9D84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12E54-C297-4CBF-A2CA-AE3B55769CD5}" type="datetimeFigureOut">
              <a:rPr lang="ru-RU" smtClean="0">
                <a:solidFill>
                  <a:srgbClr val="575F6D"/>
                </a:solidFill>
              </a:rPr>
              <a:pPr/>
              <a:t>27.07.2019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9A8F-195B-4C01-AF55-A93B9A9D84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12E54-C297-4CBF-A2CA-AE3B55769CD5}" type="datetimeFigureOut">
              <a:rPr lang="ru-RU" smtClean="0">
                <a:solidFill>
                  <a:srgbClr val="575F6D"/>
                </a:solidFill>
              </a:rPr>
              <a:pPr/>
              <a:t>27.07.2019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9A8F-195B-4C01-AF55-A93B9A9D84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12E54-C297-4CBF-A2CA-AE3B55769CD5}" type="datetimeFigureOut">
              <a:rPr lang="ru-RU" smtClean="0">
                <a:solidFill>
                  <a:srgbClr val="575F6D"/>
                </a:solidFill>
              </a:rPr>
              <a:pPr/>
              <a:t>27.07.2019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9A8F-195B-4C01-AF55-A93B9A9D84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12E54-C297-4CBF-A2CA-AE3B55769CD5}" type="datetimeFigureOut">
              <a:rPr lang="ru-RU" smtClean="0">
                <a:solidFill>
                  <a:srgbClr val="FFF39D"/>
                </a:solidFill>
              </a:rPr>
              <a:pPr/>
              <a:t>27.07.2019</a:t>
            </a:fld>
            <a:endParaRPr lang="ru-RU">
              <a:solidFill>
                <a:srgbClr val="FFF39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FF39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9A8F-195B-4C01-AF55-A93B9A9D84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12E54-C297-4CBF-A2CA-AE3B55769CD5}" type="datetimeFigureOut">
              <a:rPr lang="ru-RU" smtClean="0">
                <a:solidFill>
                  <a:srgbClr val="575F6D"/>
                </a:solidFill>
              </a:rPr>
              <a:pPr/>
              <a:t>27.07.2019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9A8F-195B-4C01-AF55-A93B9A9D84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12E54-C297-4CBF-A2CA-AE3B55769CD5}" type="datetimeFigureOut">
              <a:rPr lang="ru-RU" smtClean="0">
                <a:solidFill>
                  <a:srgbClr val="575F6D"/>
                </a:solidFill>
              </a:rPr>
              <a:pPr/>
              <a:t>27.07.2019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9A8F-195B-4C01-AF55-A93B9A9D84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12E54-C297-4CBF-A2CA-AE3B55769CD5}" type="datetimeFigureOut">
              <a:rPr lang="ru-RU" smtClean="0">
                <a:solidFill>
                  <a:srgbClr val="575F6D"/>
                </a:solidFill>
              </a:rPr>
              <a:pPr/>
              <a:t>27.07.2019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9A8F-195B-4C01-AF55-A93B9A9D84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12E54-C297-4CBF-A2CA-AE3B55769CD5}" type="datetimeFigureOut">
              <a:rPr lang="ru-RU" smtClean="0">
                <a:solidFill>
                  <a:srgbClr val="575F6D"/>
                </a:solidFill>
              </a:rPr>
              <a:pPr/>
              <a:t>27.07.2019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9A8F-195B-4C01-AF55-A93B9A9D84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12E54-C297-4CBF-A2CA-AE3B55769CD5}" type="datetimeFigureOut">
              <a:rPr lang="ru-RU" smtClean="0">
                <a:solidFill>
                  <a:srgbClr val="575F6D"/>
                </a:solidFill>
              </a:rPr>
              <a:pPr/>
              <a:t>27.07.2019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9A8F-195B-4C01-AF55-A93B9A9D84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12E54-C297-4CBF-A2CA-AE3B55769CD5}" type="datetimeFigureOut">
              <a:rPr lang="ru-RU" smtClean="0">
                <a:solidFill>
                  <a:srgbClr val="575F6D"/>
                </a:solidFill>
              </a:rPr>
              <a:pPr/>
              <a:t>27.07.2019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9A8F-195B-4C01-AF55-A93B9A9D84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94D12E54-C297-4CBF-A2CA-AE3B55769CD5}" type="datetimeFigureOut">
              <a:rPr lang="ru-RU" smtClean="0">
                <a:solidFill>
                  <a:srgbClr val="575F6D"/>
                </a:solidFill>
                <a:latin typeface="Century Schoolbook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27.07.2019</a:t>
            </a:fld>
            <a:endParaRPr lang="ru-RU">
              <a:solidFill>
                <a:srgbClr val="575F6D"/>
              </a:solidFill>
              <a:latin typeface="Century Schoolbook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rgbClr val="575F6D"/>
              </a:solidFill>
              <a:latin typeface="Century Schoolbook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02F9A8F-195B-4C01-AF55-A93B9A9D843D}" type="slidenum">
              <a:rPr lang="ru-RU" smtClean="0">
                <a:latin typeface="Century Schoolbook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latin typeface="Century Schoolbook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files.net/preview/5191857/page:4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5714" y="1772816"/>
            <a:ext cx="85689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  <a:latin typeface="Times New Roman"/>
                <a:ea typeface="Calibri"/>
              </a:rPr>
              <a:t>Формы организации работы по физическому воспитанию в детском саду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520" y="5877272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633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29191" y="188640"/>
            <a:ext cx="184731" cy="646331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pPr algn="ctr"/>
            <a:endParaRPr lang="ru-RU" sz="3600" b="1" dirty="0">
              <a:solidFill>
                <a:srgbClr val="0033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953" y="1052736"/>
            <a:ext cx="7632848" cy="3139321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Существуют специальные закаливающие процедуры:</a:t>
            </a:r>
          </a:p>
          <a:p>
            <a:pPr marL="285750" indent="-285750" algn="just">
              <a:buFontTx/>
              <a:buChar char="-"/>
            </a:pPr>
            <a:r>
              <a:rPr lang="ru-RU" b="1" dirty="0" smtClean="0"/>
              <a:t>водные</a:t>
            </a:r>
            <a:r>
              <a:rPr lang="ru-RU" dirty="0" smtClean="0"/>
              <a:t>: обтирание, обливание, душ, купание – являются эффективным средством профилактики заболеваний верхних дыхательных путей.</a:t>
            </a:r>
          </a:p>
          <a:p>
            <a:pPr marL="285750" indent="-285750" algn="just">
              <a:buFontTx/>
              <a:buChar char="-"/>
            </a:pPr>
            <a:r>
              <a:rPr lang="ru-RU" b="1" dirty="0" smtClean="0"/>
              <a:t>воздушные ванны </a:t>
            </a:r>
            <a:r>
              <a:rPr lang="ru-RU" dirty="0" smtClean="0"/>
              <a:t>– улучшают кровообращение, усиливают влияние прохладного воздуха на совершенствование терморегулирующих механизмов.</a:t>
            </a:r>
          </a:p>
          <a:p>
            <a:pPr marL="285750" indent="-285750" algn="just">
              <a:buFontTx/>
              <a:buChar char="-"/>
            </a:pPr>
            <a:r>
              <a:rPr lang="ru-RU" b="1" dirty="0" smtClean="0"/>
              <a:t>солнечные ванны</a:t>
            </a:r>
            <a:r>
              <a:rPr lang="ru-RU" dirty="0" smtClean="0"/>
              <a:t> – благотворно влияют на организм.</a:t>
            </a:r>
          </a:p>
          <a:p>
            <a:pPr marL="285750" indent="-285750" algn="just">
              <a:buFontTx/>
              <a:buChar char="-"/>
            </a:pPr>
            <a:endParaRPr lang="ru-RU" b="1" dirty="0"/>
          </a:p>
          <a:p>
            <a:pPr algn="just"/>
            <a:r>
              <a:rPr lang="ru-RU" dirty="0" smtClean="0"/>
              <a:t>Эффективность влияния закаливающих процедур на организм возрастает, если они сочетаются с физическими упражнениями.</a:t>
            </a:r>
            <a:endParaRPr lang="ru-RU" dirty="0"/>
          </a:p>
        </p:txBody>
      </p:sp>
      <p:pic>
        <p:nvPicPr>
          <p:cNvPr id="17411" name="Picture 3" descr="C:\Users\админ\Downloads\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550894"/>
            <a:ext cx="2608394" cy="1917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2" name="Picture 4" descr="C:\Users\админ\Downloads\i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550894"/>
            <a:ext cx="2685113" cy="191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4452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26564" y="297522"/>
            <a:ext cx="5509731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Физкультминутки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597254" y="972178"/>
            <a:ext cx="4824536" cy="5573321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   </a:t>
            </a:r>
            <a:r>
              <a:rPr lang="ru-RU" sz="1600" b="1" dirty="0">
                <a:latin typeface="Times New Roman"/>
                <a:ea typeface="Calibri"/>
                <a:cs typeface="Times New Roman"/>
              </a:rPr>
              <a:t>Физкультминутки </a:t>
            </a:r>
            <a:r>
              <a:rPr lang="ru-RU" sz="1600" dirty="0">
                <a:latin typeface="Times New Roman"/>
                <a:ea typeface="Calibri"/>
                <a:cs typeface="Times New Roman"/>
              </a:rPr>
              <a:t>- это кратковременные физические упражнения с целью предупреждения утомления, восстановления умственной работоспособности (возбуждают участки коры головного мозга, которые не участвовали в предшествующей деятельности, и дают отдых тем, которые работали).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   Физкультминутки проводятся не на всех занятиях, а на требующих большой усидчивости и внимания детей - занятиях по развитию речи, формированию элементарных математических представлений, на некоторых занятиях по изобразительной деятельности. 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r>
              <a:rPr lang="ru-RU" sz="1600" dirty="0">
                <a:latin typeface="Times New Roman"/>
                <a:ea typeface="Calibri"/>
              </a:rPr>
              <a:t>   Их проводят в момент, когда у детей снижается внимание и наступает утомление (обычно вторая половина занятия).  Продолжительность физкультминуток 1,5- 2 минуты, рекомендуется проводить начиная со средней группы.</a:t>
            </a:r>
            <a:r>
              <a:rPr lang="ru-RU" dirty="0">
                <a:latin typeface="Times New Roman"/>
                <a:ea typeface="Calibri"/>
              </a:rPr>
              <a:t/>
            </a:r>
            <a:br>
              <a:rPr lang="ru-RU" dirty="0">
                <a:latin typeface="Times New Roman"/>
                <a:ea typeface="Calibri"/>
              </a:rPr>
            </a:br>
            <a:endParaRPr lang="ru-RU" dirty="0"/>
          </a:p>
        </p:txBody>
      </p:sp>
      <p:pic>
        <p:nvPicPr>
          <p:cNvPr id="24578" name="Picture 2" descr="C:\Users\админ\Desktop\физ.воспитание\children-s-fitness-motion-vector-material_15-591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0585" y="2504502"/>
            <a:ext cx="3405630" cy="2508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397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5556" y="404664"/>
            <a:ext cx="7920880" cy="2047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latin typeface="Times New Roman"/>
                <a:ea typeface="Calibri"/>
                <a:cs typeface="Times New Roman"/>
              </a:rPr>
              <a:t>               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Основные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формы проведения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физкультминуток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latin typeface="Times New Roman"/>
                <a:ea typeface="Calibri"/>
                <a:cs typeface="Times New Roman"/>
              </a:rPr>
              <a:t>1. В форме ОРУ (общеразвивающие упражнения). </a:t>
            </a:r>
            <a:r>
              <a:rPr lang="ru-RU" sz="1600" dirty="0">
                <a:latin typeface="Times New Roman"/>
                <a:ea typeface="Calibri"/>
                <a:cs typeface="Times New Roman"/>
              </a:rPr>
              <a:t>ОРУ подбираются по тем же признакам, что и для утренней гимнастики. Используются 3-4 упражнения для разных групп мышц, закончить физкультминутку можно прыжками, бегом на месте или ходьбой.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4076" y="2132856"/>
            <a:ext cx="7992888" cy="65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 smtClean="0">
                <a:latin typeface="Times New Roman"/>
                <a:ea typeface="Calibri"/>
                <a:cs typeface="Times New Roman"/>
              </a:rPr>
              <a:t>2. В </a:t>
            </a:r>
            <a:r>
              <a:rPr lang="ru-RU" sz="1600" b="1" dirty="0">
                <a:latin typeface="Times New Roman"/>
                <a:ea typeface="Calibri"/>
                <a:cs typeface="Times New Roman"/>
              </a:rPr>
              <a:t>форме подвижной игры.</a:t>
            </a:r>
            <a:r>
              <a:rPr lang="ru-RU" sz="1600" dirty="0">
                <a:latin typeface="Times New Roman"/>
                <a:ea typeface="Calibri"/>
                <a:cs typeface="Times New Roman"/>
              </a:rPr>
              <a:t> Подбираются игры средней подвижности, не требующие большого пространства, с несложными, хорошо знакомыми детям правилами.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5556" y="2924944"/>
            <a:ext cx="7920880" cy="65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 smtClean="0">
                <a:latin typeface="Times New Roman"/>
                <a:ea typeface="Calibri"/>
                <a:cs typeface="Times New Roman"/>
              </a:rPr>
              <a:t>3. В </a:t>
            </a:r>
            <a:r>
              <a:rPr lang="ru-RU" sz="1600" b="1" dirty="0">
                <a:latin typeface="Times New Roman"/>
                <a:ea typeface="Calibri"/>
                <a:cs typeface="Times New Roman"/>
              </a:rPr>
              <a:t>форме дидактической игры.</a:t>
            </a:r>
            <a:r>
              <a:rPr lang="ru-RU" sz="1600" dirty="0">
                <a:latin typeface="Times New Roman"/>
                <a:ea typeface="Calibri"/>
                <a:cs typeface="Times New Roman"/>
              </a:rPr>
              <a:t> Хорошо вписываются в занятия по ознакомлению с природой, по звуковой (фонетической) культуре речи, по математике.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5556" y="3678810"/>
            <a:ext cx="7920880" cy="941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 smtClean="0">
                <a:latin typeface="Times New Roman"/>
                <a:ea typeface="Calibri"/>
                <a:cs typeface="Times New Roman"/>
              </a:rPr>
              <a:t>4. В </a:t>
            </a:r>
            <a:r>
              <a:rPr lang="ru-RU" sz="1600" b="1" dirty="0">
                <a:latin typeface="Times New Roman"/>
                <a:ea typeface="Calibri"/>
                <a:cs typeface="Times New Roman"/>
              </a:rPr>
              <a:t>форме танцевальных движений.</a:t>
            </a:r>
            <a:r>
              <a:rPr lang="ru-RU" sz="1600" dirty="0">
                <a:latin typeface="Times New Roman"/>
                <a:ea typeface="Calibri"/>
                <a:cs typeface="Times New Roman"/>
              </a:rPr>
              <a:t> Используются между структурными частями занятия под звукозапись, пение воспитателя или самих детей. Больше всего подходят мелодии умеренного ритма, негромкие, плавные.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3040" y="4869160"/>
            <a:ext cx="7883396" cy="1224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 smtClean="0">
                <a:latin typeface="Times New Roman"/>
                <a:ea typeface="Calibri"/>
                <a:cs typeface="Times New Roman"/>
              </a:rPr>
              <a:t>5. В </a:t>
            </a:r>
            <a:r>
              <a:rPr lang="ru-RU" sz="1600" b="1" dirty="0">
                <a:latin typeface="Times New Roman"/>
                <a:ea typeface="Calibri"/>
                <a:cs typeface="Times New Roman"/>
              </a:rPr>
              <a:t>форме любого двигательного действия.</a:t>
            </a:r>
            <a:r>
              <a:rPr lang="ru-RU" sz="1600" dirty="0">
                <a:latin typeface="Times New Roman"/>
                <a:ea typeface="Calibri"/>
                <a:cs typeface="Times New Roman"/>
              </a:rPr>
              <a:t> Отгадывание загадок не словами, а движениями, использование различных имитационных движений спортсменов (лыжник, гимнаст, боксер), отдельных трудовых действий ( "рубим дрова", "заводим мотор", "едим на машине").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48979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548680"/>
            <a:ext cx="7848872" cy="3853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Требования к проведению </a:t>
            </a:r>
            <a:r>
              <a:rPr lang="ru-RU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физкультминуток</a:t>
            </a:r>
            <a:endParaRPr lang="ru-RU" sz="1400" dirty="0">
              <a:solidFill>
                <a:srgbClr val="FF00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1412776"/>
            <a:ext cx="8064896" cy="2768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      Проводятся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на начальном этапе утомления средняя группа - 8-я минута, старшая группа - 13-я минута, подготовительная группа - 15-я минута в зависимости от возраста, вида деятельности, сложности учебного материала.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   Упражнения должны быть простыми по структуре, интересными и хорошо знакомыми детям, быть удобными для выполнения на ограниченной площади. содержание должно соответствовать программному содержанию занятия. Комплекс обычно состоит из 2-4 упражнений: упражнений для рук и плечевого пояса, упражнений для туловища, упражнений для ног.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318462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6512511" cy="1143000"/>
          </a:xfrm>
        </p:spPr>
        <p:txBody>
          <a:bodyPr/>
          <a:lstStyle/>
          <a:p>
            <a:pPr algn="ctr"/>
            <a:r>
              <a:rPr lang="ru-RU" sz="3200" dirty="0" smtClean="0"/>
              <a:t>физкультурные паузы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67544" y="1844824"/>
            <a:ext cx="7200800" cy="3474720"/>
          </a:xfrm>
        </p:spPr>
        <p:txBody>
          <a:bodyPr>
            <a:normAutofit/>
          </a:bodyPr>
          <a:lstStyle/>
          <a:p>
            <a:r>
              <a:rPr lang="ru-RU" dirty="0" smtClean="0"/>
              <a:t>форма активного отдыха во время малоподвижных занятий достаточно широко применяется с детьми дошкольного возраста.</a:t>
            </a:r>
          </a:p>
          <a:p>
            <a:r>
              <a:rPr lang="ru-RU" dirty="0" smtClean="0"/>
              <a:t>Главное </a:t>
            </a:r>
            <a:r>
              <a:rPr lang="ru-RU" b="1" i="1" dirty="0" smtClean="0"/>
              <a:t>назначение</a:t>
            </a:r>
            <a:r>
              <a:rPr lang="ru-RU" dirty="0" smtClean="0"/>
              <a:t> физкультурных пауз – активный отдых!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918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39752" y="260648"/>
            <a:ext cx="4190891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  <a:t>Подвижные игры</a:t>
            </a:r>
            <a:endParaRPr lang="ru-RU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1078530"/>
            <a:ext cx="5616625" cy="5078313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    Подвижные игры широко используются в ДОУ как самостоятельная форма работы по физическому воспитанию. Они проводятся со всеми детьми одновременно на дневной, вечерней прогулке. Так же дети могут объединяться в подгруппы и играть утром (до утренней гимнастики) и в перерывах между занятиями.</a:t>
            </a:r>
          </a:p>
          <a:p>
            <a:pPr algn="just"/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ru-RU" i="1" dirty="0" smtClean="0"/>
              <a:t>Утром</a:t>
            </a:r>
            <a:r>
              <a:rPr lang="ru-RU" dirty="0" smtClean="0"/>
              <a:t> (до утренней гимнастики), особенно летом и весной, рекомендуются игры с физкультурными пособиями и игрушками, побуждающими детей к движениям.</a:t>
            </a:r>
          </a:p>
          <a:p>
            <a:pPr algn="just"/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ru-RU" i="1" dirty="0" smtClean="0"/>
              <a:t>В перерывах между занятиями,</a:t>
            </a:r>
            <a:r>
              <a:rPr lang="ru-RU" dirty="0" smtClean="0"/>
              <a:t> особенно если они связанны с неподвижной позой, полезны игры средней и малой.</a:t>
            </a:r>
          </a:p>
          <a:p>
            <a:pPr algn="just"/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ru-RU" i="1" dirty="0" smtClean="0"/>
              <a:t>На вечерней прогулке</a:t>
            </a:r>
            <a:r>
              <a:rPr lang="ru-RU" dirty="0" smtClean="0"/>
              <a:t> полезно организовывать игры большой и средней подвижности, в которых участвуют все дети одновременно.</a:t>
            </a:r>
            <a:endParaRPr lang="ru-RU" dirty="0"/>
          </a:p>
        </p:txBody>
      </p:sp>
      <p:pic>
        <p:nvPicPr>
          <p:cNvPr id="18435" name="Picture 3" descr="C:\Users\админ\Desktop\физ.воспитание\fotooboi_detskie_0710009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996952"/>
            <a:ext cx="2741290" cy="234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3902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19672" y="188640"/>
            <a:ext cx="5496120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33CC"/>
                </a:solidFill>
              </a:rPr>
              <a:t>Физкультурные досуги</a:t>
            </a:r>
            <a:endParaRPr lang="ru-RU" sz="3600" b="1" dirty="0">
              <a:solidFill>
                <a:srgbClr val="FF33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1196752"/>
            <a:ext cx="8496944" cy="258532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dirty="0" smtClean="0"/>
              <a:t>Это организация активного отдыха. Он доставляет детям радость и наряду с этим способствует решению задач физического воспитания.</a:t>
            </a:r>
          </a:p>
          <a:p>
            <a:pPr algn="just"/>
            <a:r>
              <a:rPr lang="ru-RU" dirty="0"/>
              <a:t> </a:t>
            </a:r>
            <a:r>
              <a:rPr lang="ru-RU" dirty="0" smtClean="0"/>
              <a:t>   Досуги проводят 1-2 раза в месяц длительностью 15-25 мин в средней группе, 25-35 мин в старшей и подготовительной группах.</a:t>
            </a:r>
          </a:p>
          <a:p>
            <a:pPr algn="just"/>
            <a:r>
              <a:rPr lang="ru-RU" dirty="0"/>
              <a:t> </a:t>
            </a:r>
            <a:r>
              <a:rPr lang="ru-RU" dirty="0" smtClean="0"/>
              <a:t>   Для физкультурных досугов выбираются упражнения, освоенные детьми на физкультурных занятиях, в которых можно состязаться в ловкости, быстроте, смекалке, находчивости, сообразительности. В развлечения могут быть включены подвижные игры, аттракционы, эстафеты.</a:t>
            </a:r>
          </a:p>
          <a:p>
            <a:pPr algn="just"/>
            <a:r>
              <a:rPr lang="ru-RU" dirty="0"/>
              <a:t> </a:t>
            </a:r>
            <a:r>
              <a:rPr lang="ru-RU" dirty="0" smtClean="0"/>
              <a:t>   Дозировка физической нагрузки с возрастом увеличивается.</a:t>
            </a:r>
            <a:endParaRPr lang="ru-RU" dirty="0"/>
          </a:p>
        </p:txBody>
      </p:sp>
      <p:pic>
        <p:nvPicPr>
          <p:cNvPr id="22530" name="Picture 2" descr="C:\Users\админ\Downloads\i (9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293096"/>
            <a:ext cx="2016224" cy="2365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1" name="Picture 3" descr="C:\Users\админ\Desktop\физ.воспитание\index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93735"/>
            <a:ext cx="4677519" cy="2635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9326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1196752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https://studfiles.net/preview/5191857/page:4/</a:t>
            </a:r>
            <a:r>
              <a:rPr lang="ru-RU" dirty="0"/>
              <a:t> </a:t>
            </a:r>
            <a:r>
              <a:rPr lang="ru-RU" dirty="0" smtClean="0"/>
              <a:t>Формы </a:t>
            </a:r>
            <a:r>
              <a:rPr lang="ru-RU" dirty="0"/>
              <a:t>организации работы по физическому воспитанию в детском саду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971600" y="404664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Список используемой литературы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441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6840760" cy="1371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Формы организации физического воспитания детей  в детском саду: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39552" y="2564904"/>
            <a:ext cx="8219256" cy="3849291"/>
          </a:xfrm>
        </p:spPr>
        <p:txBody>
          <a:bodyPr>
            <a:normAutofit/>
          </a:bodyPr>
          <a:lstStyle/>
          <a:p>
            <a:pPr marL="45720" indent="0">
              <a:lnSpc>
                <a:spcPct val="80000"/>
              </a:lnSpc>
              <a:buNone/>
            </a:pPr>
            <a:r>
              <a:rPr lang="ru-RU" sz="3600" b="1" i="1" u="sng" dirty="0" smtClean="0"/>
              <a:t>- физкультурные занятия;</a:t>
            </a:r>
          </a:p>
          <a:p>
            <a:pPr>
              <a:lnSpc>
                <a:spcPct val="80000"/>
              </a:lnSpc>
              <a:buNone/>
            </a:pPr>
            <a:endParaRPr lang="ru-RU" sz="3600" b="1" i="1" u="sng" dirty="0" smtClean="0"/>
          </a:p>
          <a:p>
            <a:pPr marL="45720" indent="0">
              <a:lnSpc>
                <a:spcPct val="80000"/>
              </a:lnSpc>
              <a:buNone/>
            </a:pPr>
            <a:r>
              <a:rPr lang="ru-RU" sz="3600" b="1" i="1" u="sng" dirty="0" smtClean="0"/>
              <a:t>- физкультурно-оздоровительные мероприятия в режиме дня:</a:t>
            </a:r>
          </a:p>
        </p:txBody>
      </p:sp>
    </p:spTree>
    <p:extLst>
      <p:ext uri="{BB962C8B-B14F-4D97-AF65-F5344CB8AC3E}">
        <p14:creationId xmlns:p14="http://schemas.microsoft.com/office/powerpoint/2010/main" val="3993856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908720"/>
            <a:ext cx="7632848" cy="5504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 fontAlgn="auto">
              <a:lnSpc>
                <a:spcPct val="8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3200" dirty="0">
                <a:solidFill>
                  <a:srgbClr val="FF0000"/>
                </a:solidFill>
                <a:latin typeface="Trebuchet MS"/>
              </a:rPr>
              <a:t>Физкультурно-оздоровительные мероприятия в режиме дня</a:t>
            </a:r>
            <a:r>
              <a:rPr lang="ru-RU" sz="3200" dirty="0" smtClean="0">
                <a:solidFill>
                  <a:srgbClr val="FF0000"/>
                </a:solidFill>
                <a:latin typeface="Trebuchet MS"/>
              </a:rPr>
              <a:t>:</a:t>
            </a:r>
          </a:p>
          <a:p>
            <a:pPr marL="45720" lvl="0" fontAlgn="auto">
              <a:lnSpc>
                <a:spcPct val="8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endParaRPr lang="ru-RU" sz="3200" i="1" u="sng" dirty="0">
              <a:solidFill>
                <a:prstClr val="black">
                  <a:lumMod val="75000"/>
                  <a:lumOff val="25000"/>
                </a:prstClr>
              </a:solidFill>
              <a:latin typeface="Trebuchet MS"/>
            </a:endParaRPr>
          </a:p>
          <a:p>
            <a:pPr marL="228600" lvl="0" indent="-182880" fontAlgn="auto">
              <a:lnSpc>
                <a:spcPct val="8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- утренняя 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гимнастика</a:t>
            </a:r>
            <a:r>
              <a:rPr lang="ru-RU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, гимнастика 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после сна;</a:t>
            </a:r>
          </a:p>
          <a:p>
            <a:pPr marL="228600" lvl="0" indent="-182880" fontAlgn="auto">
              <a:lnSpc>
                <a:spcPct val="8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- 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ф</a:t>
            </a:r>
            <a:r>
              <a:rPr lang="ru-RU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изкультурные минутки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;</a:t>
            </a:r>
          </a:p>
          <a:p>
            <a:pPr marL="228600" lvl="0" indent="-182880" fontAlgn="auto">
              <a:lnSpc>
                <a:spcPct val="8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- закаливающие 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процедуры в сочетании с физическими упражнениями;</a:t>
            </a:r>
          </a:p>
          <a:p>
            <a:pPr marL="228600" lvl="0" indent="-182880" fontAlgn="auto">
              <a:lnSpc>
                <a:spcPct val="8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- физкультурные 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паузы, подвижные игры. </a:t>
            </a:r>
            <a:b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</a:br>
            <a:endParaRPr lang="ru-RU" sz="3200" dirty="0">
              <a:solidFill>
                <a:prstClr val="black">
                  <a:lumMod val="75000"/>
                  <a:lumOff val="25000"/>
                </a:prstClr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365342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9572" y="287895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/>
                </a:solidFill>
                <a:cs typeface="Aharoni" panose="02010803020104030203" pitchFamily="2" charset="-79"/>
              </a:rPr>
              <a:t>Утренняя гимнастика</a:t>
            </a:r>
            <a:endParaRPr lang="ru-RU" sz="3600" b="1" dirty="0">
              <a:solidFill>
                <a:schemeClr val="accent6"/>
              </a:solidFill>
              <a:cs typeface="Aharoni" panose="02010803020104030203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6437" y="1124744"/>
            <a:ext cx="8568952" cy="4808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 smtClean="0">
                <a:latin typeface="Times New Roman"/>
                <a:ea typeface="Calibri"/>
                <a:cs typeface="Times New Roman"/>
              </a:rPr>
              <a:t>    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Утренняя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гимнастика</a:t>
            </a:r>
            <a:r>
              <a:rPr lang="ru-RU" dirty="0">
                <a:latin typeface="Times New Roman"/>
                <a:ea typeface="Calibri"/>
                <a:cs typeface="Times New Roman"/>
              </a:rPr>
              <a:t> - обязательный компонент физкультурно-оздоровительной работы в режиме дня. Она снимает остаточное торможение после ночного сна; обеспечивает тренировку всех мышц, что способствует воспитанию хорошей осанки; подготавливает организм ребенка к последующим нагрузкам. Утренняя гимнастика проводится ежедневно до завтрака в течении 10-12 мин в зависимости от экологических и погодных условий.      Если упражнения проводятся в помещении, форточки и фрамуги должны быть открытыми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.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   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 Продолжительность утренней гимнастики обосновывается возрастом детей и содержанием физических упражнений, которые предусматривают поочередное включение мышечных групп в работу.</a:t>
            </a:r>
            <a:br>
              <a:rPr lang="ru-RU" dirty="0">
                <a:latin typeface="Times New Roman"/>
                <a:ea typeface="Calibri"/>
                <a:cs typeface="Times New Roman"/>
              </a:rPr>
            </a:br>
            <a:r>
              <a:rPr lang="ru-RU" dirty="0">
                <a:latin typeface="Times New Roman"/>
                <a:ea typeface="Calibri"/>
                <a:cs typeface="Times New Roman"/>
              </a:rPr>
              <a:t> 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    Усиление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интенсивности нагрузки достигается нарастающим количеством упражнений, увеличением числа их повторений и продолжительности тех упражнений, которые вызывают наибольшую пульсовую реакцию - бега и подскоков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86384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79712" y="332656"/>
            <a:ext cx="4883773" cy="36933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Методика проведения утренней гимнастики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980728"/>
            <a:ext cx="8448785" cy="923330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В процессе необходимо обеспечить правильную физическую (возрастает постепенно), психическую (используют знакомые детям упражнения, почти всегда она умеренная) и эмоциональную нагрузку.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386" name="Picture 2" descr="C:\Users\админ\Desktop\физ.воспитание\risunok1l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923170"/>
            <a:ext cx="4076700" cy="169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7205" y="2060848"/>
            <a:ext cx="401475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ru-RU" sz="2000" dirty="0">
                <a:solidFill>
                  <a:prstClr val="black"/>
                </a:solidFill>
                <a:latin typeface="Century Schoolbook"/>
              </a:rPr>
              <a:t>Она включает ходьбу, бег, прыжки, 6-8 ОРУ без предметов или с предметами. Сюда могут быть включены песня (в начале), игровые моменты, несложные подвижные игры, танцевальные шаги, разнообразные висы.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23942" y="2204864"/>
            <a:ext cx="40019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ru-RU" sz="2000" dirty="0">
                <a:solidFill>
                  <a:prstClr val="black"/>
                </a:solidFill>
                <a:latin typeface="Century Schoolbook"/>
              </a:rPr>
              <a:t>Продолжительность утренней гимнастики в зависимости от возраста колеблется от 4-5 мин. в младшей </a:t>
            </a:r>
            <a:r>
              <a:rPr lang="ru-RU" sz="2000" dirty="0" smtClean="0">
                <a:solidFill>
                  <a:prstClr val="black"/>
                </a:solidFill>
                <a:latin typeface="Century Schoolbook"/>
              </a:rPr>
              <a:t>группе,  </a:t>
            </a:r>
            <a:r>
              <a:rPr lang="ru-RU" sz="2000" dirty="0">
                <a:solidFill>
                  <a:prstClr val="black"/>
                </a:solidFill>
                <a:latin typeface="Century Schoolbook"/>
              </a:rPr>
              <a:t>до 10-12 - в старшей.</a:t>
            </a:r>
          </a:p>
        </p:txBody>
      </p:sp>
    </p:spTree>
    <p:extLst>
      <p:ext uri="{BB962C8B-B14F-4D97-AF65-F5344CB8AC3E}">
        <p14:creationId xmlns:p14="http://schemas.microsoft.com/office/powerpoint/2010/main" val="1674848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26094" y="313492"/>
            <a:ext cx="53423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/>
                <a:ea typeface="Calibri"/>
              </a:rPr>
              <a:t>Гимнастика после дневного сна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2068" y="836712"/>
            <a:ext cx="8136904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Гимнастика после дневного сна помогает улучшить настроение детей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, поднять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мышечный тонус, а так же способствует профилактике нарушений осанки и стопы. Проводится при открытых фрамугах. Продолжительность 7-15 мин.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2276872"/>
            <a:ext cx="7883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/>
                <a:ea typeface="Calibri"/>
              </a:rPr>
              <a:t>                          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/>
                <a:ea typeface="Calibri"/>
              </a:rPr>
              <a:t>Виды 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/>
                <a:ea typeface="Calibri"/>
              </a:rPr>
              <a:t>гимнастики после дневного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/>
                <a:ea typeface="Calibri"/>
              </a:rPr>
              <a:t>сна:</a:t>
            </a:r>
            <a:endParaRPr lang="ru-RU" sz="24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8464" y="2708920"/>
            <a:ext cx="784887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 smtClean="0">
                <a:latin typeface="Times New Roman"/>
                <a:ea typeface="Calibri"/>
                <a:cs typeface="Times New Roman"/>
              </a:rPr>
              <a:t>1. Разминка </a:t>
            </a:r>
            <a:r>
              <a:rPr lang="ru-RU" sz="1600" b="1" dirty="0">
                <a:latin typeface="Times New Roman"/>
                <a:ea typeface="Calibri"/>
                <a:cs typeface="Times New Roman"/>
              </a:rPr>
              <a:t>в постели и самомассаж </a:t>
            </a:r>
            <a:r>
              <a:rPr lang="ru-RU" sz="1600" dirty="0">
                <a:latin typeface="Times New Roman"/>
                <a:ea typeface="Calibri"/>
                <a:cs typeface="Times New Roman"/>
              </a:rPr>
              <a:t>Дети постепенно просыпаются под звуки мелодичной музыки, вызывающие приятные, положительные эмоции. Затем лежа в постели поверх одеяла, ребята выполняют 5-6 упражнений общеразвивающего характера. После выполнения упражнений в постели дети по указанию воспитателя встают и выполняют в разном темпе несколько движений (ходьба на месте, ходьба обычным, </a:t>
            </a:r>
            <a:r>
              <a:rPr lang="ru-RU" sz="1600" dirty="0" err="1">
                <a:latin typeface="Times New Roman"/>
                <a:ea typeface="Calibri"/>
                <a:cs typeface="Times New Roman"/>
              </a:rPr>
              <a:t>скрестным</a:t>
            </a:r>
            <a:r>
              <a:rPr lang="ru-RU" sz="1600" dirty="0">
                <a:latin typeface="Times New Roman"/>
                <a:ea typeface="Calibri"/>
                <a:cs typeface="Times New Roman"/>
              </a:rPr>
              <a:t>, гимнастическим шагом, ходьба по массажным дорожкам, постепенно переходящая в бег). Затем ребята переходят из спальни в групповую комнату, которая должна быть хорошо проветрена и иметь температуру 19-17 градусов. В комнате дети под музыку выполняют произвольные танцевальные, музыкально-ритмические  упражнения. Заканчивается комплекс дыхательными упражнениями.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69581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476672"/>
            <a:ext cx="7704856" cy="923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 smtClean="0">
                <a:latin typeface="Times New Roman"/>
                <a:ea typeface="Calibri"/>
                <a:cs typeface="Times New Roman"/>
              </a:rPr>
              <a:t>2. Гимнастика </a:t>
            </a:r>
            <a:r>
              <a:rPr lang="ru-RU" sz="1600" b="1" dirty="0">
                <a:latin typeface="Times New Roman"/>
                <a:ea typeface="Calibri"/>
                <a:cs typeface="Times New Roman"/>
              </a:rPr>
              <a:t>игрового характера</a:t>
            </a:r>
            <a:r>
              <a:rPr lang="ru-RU" sz="1600" dirty="0">
                <a:latin typeface="Times New Roman"/>
                <a:ea typeface="Calibri"/>
                <a:cs typeface="Times New Roman"/>
              </a:rPr>
              <a:t> состоит из 3-6 имитационных упражнений. Дети подражают движениям птиц, животных, растений, создают различные образы ("лыжник", "гимнаст", "петрушка" и </a:t>
            </a:r>
            <a:r>
              <a:rPr lang="ru-RU" sz="1600" dirty="0" err="1">
                <a:latin typeface="Times New Roman"/>
                <a:ea typeface="Calibri"/>
                <a:cs typeface="Times New Roman"/>
              </a:rPr>
              <a:t>тд</a:t>
            </a:r>
            <a:r>
              <a:rPr lang="ru-RU" sz="1600" dirty="0">
                <a:latin typeface="Times New Roman"/>
                <a:ea typeface="Calibri"/>
                <a:cs typeface="Times New Roman"/>
              </a:rPr>
              <a:t>.)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4690" y="1484784"/>
            <a:ext cx="7920880" cy="2622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 smtClean="0">
                <a:latin typeface="Times New Roman"/>
                <a:ea typeface="Calibri"/>
                <a:cs typeface="Times New Roman"/>
              </a:rPr>
              <a:t>3. Гимнастика </a:t>
            </a:r>
            <a:r>
              <a:rPr lang="ru-RU" sz="1600" b="1" dirty="0">
                <a:latin typeface="Times New Roman"/>
                <a:ea typeface="Calibri"/>
                <a:cs typeface="Times New Roman"/>
              </a:rPr>
              <a:t>с использованием тренажеров или спортивного </a:t>
            </a:r>
            <a:r>
              <a:rPr lang="ru-RU" sz="1600" b="1" dirty="0" smtClean="0">
                <a:latin typeface="Times New Roman"/>
                <a:ea typeface="Calibri"/>
                <a:cs typeface="Times New Roman"/>
              </a:rPr>
              <a:t>комплекса </a:t>
            </a:r>
            <a:r>
              <a:rPr lang="ru-RU" sz="1600" dirty="0" smtClean="0">
                <a:latin typeface="Times New Roman"/>
                <a:ea typeface="Calibri"/>
                <a:cs typeface="Times New Roman"/>
              </a:rPr>
              <a:t>проводится </a:t>
            </a:r>
            <a:r>
              <a:rPr lang="ru-RU" sz="1600" dirty="0">
                <a:latin typeface="Times New Roman"/>
                <a:ea typeface="Calibri"/>
                <a:cs typeface="Times New Roman"/>
              </a:rPr>
              <a:t>в группе, спальне, в физкультурном или тренажерном зале. Комплекс гимнастики после дневного сна начинается с небольшой разминки, которая включает разные виды ходьбы, бега, прыжков, упражнения на профилактику плоскостопия и нарушения осанки. Дети занимаются подгруппами по 7-10 человек. Одна подгруппа может лазать по канату или подвесной лестнице. Другая произвольно выполняет упражнения с использованием простейших тренажеров (диск "Здоровья", эспандер, гантели) и более сложных тренажеров ("Бегущая дорожка", "Велосипед"). Через 5-6 минут подгруппы меняются.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6799" y="4293096"/>
            <a:ext cx="7839994" cy="2469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4. Пробежки по массажным дорожкам</a:t>
            </a:r>
            <a:r>
              <a:rPr lang="ru-RU" sz="1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 желательно сочетать с контрастными воздушными ваннами и проводить не менее двух раз в неделю по 5-7 минут. Массажную дорожку составляют из пособий и предметов, способствующих массажу стопы (ребристая доска, кольца с шипами и </a:t>
            </a:r>
            <a:r>
              <a:rPr lang="ru-RU" sz="1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тд</a:t>
            </a:r>
            <a:r>
              <a:rPr lang="ru-RU" sz="1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.). Сначала дети идут в быстром темпе по дорожке, затем плавно переходят на бег, бегут в среднем темпе 1-1,5 минуты и переходят на спокойную ходьбу с дыхательными упражнениями. Дети занимаются в одних трусиках и босиком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endParaRPr lang="ru-RU" sz="16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89360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7784" y="260648"/>
            <a:ext cx="32755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3600" b="1" dirty="0">
                <a:solidFill>
                  <a:srgbClr val="003399"/>
                </a:solidFill>
              </a:rPr>
              <a:t>Закаливание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906979"/>
            <a:ext cx="8064896" cy="5630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latin typeface="Times New Roman"/>
                <a:ea typeface="Calibri"/>
                <a:cs typeface="Times New Roman"/>
              </a:rPr>
              <a:t>Цель закаливания</a:t>
            </a:r>
            <a:r>
              <a:rPr lang="ru-RU" sz="1600" dirty="0">
                <a:latin typeface="Times New Roman"/>
                <a:ea typeface="Calibri"/>
                <a:cs typeface="Times New Roman"/>
              </a:rPr>
              <a:t> - выработка способности организма реагировать должным образом на изменение окружающей среды.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    В настоящее время существует несколько утвердившихся правил в проведении закаливающих мероприятий у детей, разработанных Г.Н. Сперанским: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Courier New"/>
              <a:buChar char="o"/>
              <a:tabLst>
                <a:tab pos="457200" algn="l"/>
              </a:tabLst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закаливание можно начинать и далее проводить только при полном здоровье;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Courier New"/>
              <a:buChar char="o"/>
              <a:tabLst>
                <a:tab pos="457200" algn="l"/>
              </a:tabLst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необходимо постепенное нарастание интенсивности закаливающих мероприятий;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Courier New"/>
              <a:buChar char="o"/>
              <a:tabLst>
                <a:tab pos="457200" algn="l"/>
              </a:tabLst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занятия должны осуществляться систематически;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Courier New"/>
              <a:buChar char="o"/>
              <a:tabLst>
                <a:tab pos="457200" algn="l"/>
              </a:tabLst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необходимо учитывать индивидуальные особенности организма ребенка и его возраст;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Courier New"/>
              <a:buChar char="o"/>
              <a:tabLst>
                <a:tab pos="457200" algn="l"/>
              </a:tabLst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начинать закаливание можно в любое время года, однако предпочтительным является теплое время, т.к. в холодное время степень воздействия закаливающими факторами в начале закаливания уменьшается, и необходимо более постепенное их нарастание, чем в теплое время года;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Courier New"/>
              <a:buChar char="o"/>
              <a:tabLst>
                <a:tab pos="457200" algn="l"/>
              </a:tabLst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закаливающие процедуры проводятся только при положительных эмоциях ребенка;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Courier New"/>
              <a:buChar char="o"/>
              <a:tabLst>
                <a:tab pos="457200" algn="l"/>
              </a:tabLst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возобновление занятий после перерыва с разрешения врача следует начинать с того, что было в начале закаливания. 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14801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92696"/>
            <a:ext cx="8208912" cy="5529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   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 Закаливающие процедуры наиболее эффективны в сочетании с физическими упражнениями. Активная мышечная работа содействует совершенствованию процесса теплорегуляции и тем самым приспособлению организма к окружающей внешней среде. 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Закаливающие мероприятия подразделяются на </a:t>
            </a:r>
            <a:r>
              <a:rPr lang="ru-RU" sz="2000" b="1" i="1" dirty="0">
                <a:latin typeface="Times New Roman"/>
                <a:ea typeface="Calibri"/>
                <a:cs typeface="Times New Roman"/>
              </a:rPr>
              <a:t>общие 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и </a:t>
            </a:r>
            <a:r>
              <a:rPr lang="ru-RU" sz="2000" b="1" i="1" dirty="0">
                <a:latin typeface="Times New Roman"/>
                <a:ea typeface="Calibri"/>
                <a:cs typeface="Times New Roman"/>
              </a:rPr>
              <a:t>специальные</a:t>
            </a:r>
            <a:r>
              <a:rPr lang="ru-RU" sz="2000" b="1" dirty="0">
                <a:latin typeface="Times New Roman"/>
                <a:ea typeface="Calibri"/>
                <a:cs typeface="Times New Roman"/>
              </a:rPr>
              <a:t>. 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/>
            </a:r>
            <a:br>
              <a:rPr lang="ru-RU" sz="2000" dirty="0">
                <a:latin typeface="Times New Roman"/>
                <a:ea typeface="Calibri"/>
                <a:cs typeface="Times New Roman"/>
              </a:rPr>
            </a:br>
            <a:r>
              <a:rPr lang="ru-RU" sz="2000" b="1" dirty="0">
                <a:latin typeface="Times New Roman"/>
                <a:ea typeface="Calibri"/>
                <a:cs typeface="Times New Roman"/>
              </a:rPr>
              <a:t>    Общие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 закаливающие мероприятия проводятся на протяжении повседневной жизни ребенка и предусматривают правильный режим дня, рациональное питание, ежедневные прогулки, сон на свежем воздухе, рациональную одежду. Соответствующие возрасту воздушный и температурный режимы в помещении, регулярное проветривание комнаты. </a:t>
            </a:r>
            <a:br>
              <a:rPr lang="ru-RU" sz="2000" dirty="0">
                <a:latin typeface="Times New Roman"/>
                <a:ea typeface="Calibri"/>
                <a:cs typeface="Times New Roman"/>
              </a:rPr>
            </a:br>
            <a:r>
              <a:rPr lang="ru-RU" sz="2000" dirty="0">
                <a:latin typeface="Times New Roman"/>
                <a:ea typeface="Calibri"/>
                <a:cs typeface="Times New Roman"/>
              </a:rPr>
              <a:t>   </a:t>
            </a:r>
            <a:r>
              <a:rPr lang="ru-RU" sz="2000" b="1" dirty="0">
                <a:latin typeface="Times New Roman"/>
                <a:ea typeface="Calibri"/>
                <a:cs typeface="Times New Roman"/>
              </a:rPr>
              <a:t> К специальным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 закаливающим мероприятиям относятся строго дозированные воздействия ультрафиолетовым облучением, гимнастические упражнения, массаж, воздушные и водные процедуры, плавание, рефлексотерапия (иглотерапия), сауна. 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22682471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</TotalTime>
  <Words>676</Words>
  <Application>Microsoft Office PowerPoint</Application>
  <PresentationFormat>Экран (4:3)</PresentationFormat>
  <Paragraphs>72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Воздушный поток</vt:lpstr>
      <vt:lpstr>Презентация PowerPoint</vt:lpstr>
      <vt:lpstr>Формы организации физического воспитания детей  в детском саду: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физкультурные паузы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Формы работы по физическому воспитанию в доу</dc:title>
  <dc:creator>САНЕК</dc:creator>
  <cp:lastModifiedBy>Дом</cp:lastModifiedBy>
  <cp:revision>82</cp:revision>
  <dcterms:created xsi:type="dcterms:W3CDTF">2011-02-05T05:49:57Z</dcterms:created>
  <dcterms:modified xsi:type="dcterms:W3CDTF">2019-07-27T13:37:51Z</dcterms:modified>
</cp:coreProperties>
</file>